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7"/>
  </p:notesMasterIdLst>
  <p:handoutMasterIdLst>
    <p:handoutMasterId r:id="rId38"/>
  </p:handoutMasterIdLst>
  <p:sldIdLst>
    <p:sldId id="258" r:id="rId5"/>
    <p:sldId id="274" r:id="rId6"/>
    <p:sldId id="268" r:id="rId7"/>
    <p:sldId id="269" r:id="rId8"/>
    <p:sldId id="270" r:id="rId9"/>
    <p:sldId id="278" r:id="rId10"/>
    <p:sldId id="281" r:id="rId11"/>
    <p:sldId id="279" r:id="rId12"/>
    <p:sldId id="280" r:id="rId13"/>
    <p:sldId id="282" r:id="rId14"/>
    <p:sldId id="283" r:id="rId15"/>
    <p:sldId id="266" r:id="rId16"/>
    <p:sldId id="299" r:id="rId17"/>
    <p:sldId id="301" r:id="rId18"/>
    <p:sldId id="302" r:id="rId19"/>
    <p:sldId id="300" r:id="rId20"/>
    <p:sldId id="273" r:id="rId21"/>
    <p:sldId id="284" r:id="rId22"/>
    <p:sldId id="285" r:id="rId23"/>
    <p:sldId id="294" r:id="rId24"/>
    <p:sldId id="286" r:id="rId25"/>
    <p:sldId id="287" r:id="rId26"/>
    <p:sldId id="288" r:id="rId27"/>
    <p:sldId id="289" r:id="rId28"/>
    <p:sldId id="290" r:id="rId29"/>
    <p:sldId id="293" r:id="rId30"/>
    <p:sldId id="292" r:id="rId31"/>
    <p:sldId id="295" r:id="rId32"/>
    <p:sldId id="297" r:id="rId33"/>
    <p:sldId id="296" r:id="rId34"/>
    <p:sldId id="298" r:id="rId35"/>
    <p:sldId id="276" r:id="rId3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6654CEE0-E01B-4963-A8B5-6FB0199B4C5B}">
          <p14:sldIdLst>
            <p14:sldId id="258"/>
            <p14:sldId id="274"/>
            <p14:sldId id="268"/>
            <p14:sldId id="269"/>
            <p14:sldId id="270"/>
            <p14:sldId id="278"/>
            <p14:sldId id="281"/>
            <p14:sldId id="279"/>
            <p14:sldId id="280"/>
            <p14:sldId id="282"/>
            <p14:sldId id="283"/>
            <p14:sldId id="266"/>
            <p14:sldId id="299"/>
            <p14:sldId id="301"/>
            <p14:sldId id="302"/>
            <p14:sldId id="300"/>
            <p14:sldId id="273"/>
            <p14:sldId id="284"/>
            <p14:sldId id="285"/>
            <p14:sldId id="294"/>
          </p14:sldIdLst>
        </p14:section>
        <p14:section name="Sección sin título" id="{8AADEA87-F20E-4771-8116-293187930A1C}">
          <p14:sldIdLst>
            <p14:sldId id="286"/>
            <p14:sldId id="287"/>
            <p14:sldId id="288"/>
            <p14:sldId id="289"/>
            <p14:sldId id="290"/>
            <p14:sldId id="293"/>
            <p14:sldId id="292"/>
            <p14:sldId id="295"/>
            <p14:sldId id="297"/>
            <p14:sldId id="296"/>
            <p14:sldId id="298"/>
            <p14:sldId id="2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7"/>
    <a:srgbClr val="0D1D51"/>
    <a:srgbClr val="2C567A"/>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7949" autoAdjust="0"/>
  </p:normalViewPr>
  <p:slideViewPr>
    <p:cSldViewPr snapToGrid="0" showGuides="1">
      <p:cViewPr varScale="1">
        <p:scale>
          <a:sx n="89" d="100"/>
          <a:sy n="89" d="100"/>
        </p:scale>
        <p:origin x="570" y="9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7" d="100"/>
          <a:sy n="77" d="100"/>
        </p:scale>
        <p:origin x="386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ECE4AB0-A141-48A3-8F94-05C5738136D2}" type="datetime1">
              <a:rPr lang="es-ES" smtClean="0"/>
              <a:t>03/09/2024</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18A1656-FDB1-442A-B22F-67D2FDA9ED13}" type="slidenum">
              <a:rPr lang="es-ES" smtClean="0"/>
              <a:t>‹Nº›</a:t>
            </a:fld>
            <a:endParaRPr lang="es-ES" dirty="0"/>
          </a:p>
        </p:txBody>
      </p:sp>
    </p:spTree>
    <p:extLst>
      <p:ext uri="{BB962C8B-B14F-4D97-AF65-F5344CB8AC3E}">
        <p14:creationId xmlns:p14="http://schemas.microsoft.com/office/powerpoint/2010/main" val="330478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D44D5-968C-47AE-923A-8F06B728004A}" type="datetime1">
              <a:rPr lang="es-ES" smtClean="0"/>
              <a:pPr/>
              <a:t>03/09/2024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es-ES" noProof="0" smtClean="0"/>
              <a:t>‹Nº›</a:t>
            </a:fld>
            <a:endParaRPr lang="es-E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1</a:t>
            </a:fld>
            <a:endParaRPr lang="es-ES" dirty="0"/>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10</a:t>
            </a:fld>
            <a:endParaRPr lang="es-ES" dirty="0"/>
          </a:p>
        </p:txBody>
      </p:sp>
    </p:spTree>
    <p:extLst>
      <p:ext uri="{BB962C8B-B14F-4D97-AF65-F5344CB8AC3E}">
        <p14:creationId xmlns:p14="http://schemas.microsoft.com/office/powerpoint/2010/main" val="660875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11</a:t>
            </a:fld>
            <a:endParaRPr lang="es-ES" dirty="0"/>
          </a:p>
        </p:txBody>
      </p:sp>
    </p:spTree>
    <p:extLst>
      <p:ext uri="{BB962C8B-B14F-4D97-AF65-F5344CB8AC3E}">
        <p14:creationId xmlns:p14="http://schemas.microsoft.com/office/powerpoint/2010/main" val="458431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12</a:t>
            </a:fld>
            <a:endParaRPr lang="es-ES" dirty="0"/>
          </a:p>
        </p:txBody>
      </p:sp>
    </p:spTree>
    <p:extLst>
      <p:ext uri="{BB962C8B-B14F-4D97-AF65-F5344CB8AC3E}">
        <p14:creationId xmlns:p14="http://schemas.microsoft.com/office/powerpoint/2010/main" val="3140794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13</a:t>
            </a:fld>
            <a:endParaRPr lang="es-ES" dirty="0"/>
          </a:p>
        </p:txBody>
      </p:sp>
    </p:spTree>
    <p:extLst>
      <p:ext uri="{BB962C8B-B14F-4D97-AF65-F5344CB8AC3E}">
        <p14:creationId xmlns:p14="http://schemas.microsoft.com/office/powerpoint/2010/main" val="4007543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16</a:t>
            </a:fld>
            <a:endParaRPr lang="es-ES" dirty="0"/>
          </a:p>
        </p:txBody>
      </p:sp>
    </p:spTree>
    <p:extLst>
      <p:ext uri="{BB962C8B-B14F-4D97-AF65-F5344CB8AC3E}">
        <p14:creationId xmlns:p14="http://schemas.microsoft.com/office/powerpoint/2010/main" val="3599336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17</a:t>
            </a:fld>
            <a:endParaRPr lang="es-ES" dirty="0"/>
          </a:p>
        </p:txBody>
      </p:sp>
    </p:spTree>
    <p:extLst>
      <p:ext uri="{BB962C8B-B14F-4D97-AF65-F5344CB8AC3E}">
        <p14:creationId xmlns:p14="http://schemas.microsoft.com/office/powerpoint/2010/main" val="698221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336304E-FDE3-4B4F-A3B7-EBE87F3FA5E2}" type="slidenum">
              <a:rPr lang="es-ES" smtClean="0"/>
              <a:t>32</a:t>
            </a:fld>
            <a:endParaRPr lang="es-ES" dirty="0"/>
          </a:p>
        </p:txBody>
      </p:sp>
    </p:spTree>
    <p:extLst>
      <p:ext uri="{BB962C8B-B14F-4D97-AF65-F5344CB8AC3E}">
        <p14:creationId xmlns:p14="http://schemas.microsoft.com/office/powerpoint/2010/main" val="2588220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336304E-FDE3-4B4F-A3B7-EBE87F3FA5E2}" type="slidenum">
              <a:rPr lang="es-ES" smtClean="0"/>
              <a:t>2</a:t>
            </a:fld>
            <a:endParaRPr lang="es-ES" dirty="0"/>
          </a:p>
        </p:txBody>
      </p:sp>
    </p:spTree>
    <p:extLst>
      <p:ext uri="{BB962C8B-B14F-4D97-AF65-F5344CB8AC3E}">
        <p14:creationId xmlns:p14="http://schemas.microsoft.com/office/powerpoint/2010/main" val="17905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3</a:t>
            </a:fld>
            <a:endParaRPr lang="es-ES" dirty="0"/>
          </a:p>
        </p:txBody>
      </p:sp>
    </p:spTree>
    <p:extLst>
      <p:ext uri="{BB962C8B-B14F-4D97-AF65-F5344CB8AC3E}">
        <p14:creationId xmlns:p14="http://schemas.microsoft.com/office/powerpoint/2010/main" val="224316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4</a:t>
            </a:fld>
            <a:endParaRPr lang="es-ES" dirty="0"/>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5</a:t>
            </a:fld>
            <a:endParaRPr lang="es-ES" dirty="0"/>
          </a:p>
        </p:txBody>
      </p:sp>
    </p:spTree>
    <p:extLst>
      <p:ext uri="{BB962C8B-B14F-4D97-AF65-F5344CB8AC3E}">
        <p14:creationId xmlns:p14="http://schemas.microsoft.com/office/powerpoint/2010/main" val="332807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6</a:t>
            </a:fld>
            <a:endParaRPr lang="es-ES" dirty="0"/>
          </a:p>
        </p:txBody>
      </p:sp>
    </p:spTree>
    <p:extLst>
      <p:ext uri="{BB962C8B-B14F-4D97-AF65-F5344CB8AC3E}">
        <p14:creationId xmlns:p14="http://schemas.microsoft.com/office/powerpoint/2010/main" val="3054151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7</a:t>
            </a:fld>
            <a:endParaRPr lang="es-ES" dirty="0"/>
          </a:p>
        </p:txBody>
      </p:sp>
    </p:spTree>
    <p:extLst>
      <p:ext uri="{BB962C8B-B14F-4D97-AF65-F5344CB8AC3E}">
        <p14:creationId xmlns:p14="http://schemas.microsoft.com/office/powerpoint/2010/main" val="378216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8</a:t>
            </a:fld>
            <a:endParaRPr lang="es-ES" dirty="0"/>
          </a:p>
        </p:txBody>
      </p:sp>
    </p:spTree>
    <p:extLst>
      <p:ext uri="{BB962C8B-B14F-4D97-AF65-F5344CB8AC3E}">
        <p14:creationId xmlns:p14="http://schemas.microsoft.com/office/powerpoint/2010/main" val="1416820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9</a:t>
            </a:fld>
            <a:endParaRPr lang="es-ES" dirty="0"/>
          </a:p>
        </p:txBody>
      </p:sp>
    </p:spTree>
    <p:extLst>
      <p:ext uri="{BB962C8B-B14F-4D97-AF65-F5344CB8AC3E}">
        <p14:creationId xmlns:p14="http://schemas.microsoft.com/office/powerpoint/2010/main" val="18648351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_0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3348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radecimiento 01">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correo electrónico</a:t>
            </a:r>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Marcador de texto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es-ES" noProof="0" dirty="0"/>
              <a:t>Dirección URL del sitio web aquí</a:t>
            </a:r>
          </a:p>
        </p:txBody>
      </p:sp>
      <p:pic>
        <p:nvPicPr>
          <p:cNvPr id="17" name="Gráfico 16" descr="Sobr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áfico 17" descr="Red">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ítulo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rtl="0"/>
            <a:r>
              <a:rPr lang="es-ES" noProof="0"/>
              <a:t>Haga clic para modificar el estilo de título del patrón</a:t>
            </a:r>
            <a:endParaRPr lang="es-E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iapositiva de título_0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ector recto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áfico 18" descr="Sobr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áfico 19" descr="Red">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ítulo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correo electrónico</a:t>
            </a:r>
          </a:p>
        </p:txBody>
      </p:sp>
      <p:sp>
        <p:nvSpPr>
          <p:cNvPr id="22" name="Marcador de texto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es-ES" noProof="0" dirty="0"/>
              <a:t>Dirección URL del sitio web aquí</a:t>
            </a:r>
          </a:p>
        </p:txBody>
      </p:sp>
      <p:sp>
        <p:nvSpPr>
          <p:cNvPr id="18" name="Título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rtl="0"/>
            <a:r>
              <a:rPr lang="es-ES" noProof="0"/>
              <a:t>Haga clic para modificar el estilo de título del patrón</a:t>
            </a:r>
            <a:endParaRPr lang="es-E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Elips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es-ES" noProof="0"/>
              <a:t>Haga clic para modificar el estilo de título del patrón</a:t>
            </a:r>
            <a:endParaRPr lang="es-ES" noProof="0" dirty="0"/>
          </a:p>
        </p:txBody>
      </p:sp>
      <p:pic>
        <p:nvPicPr>
          <p:cNvPr id="8" name="Imagen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Elips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Marcador de número de diapositiva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es-ES" noProof="0" smtClean="0"/>
              <a:pPr rtl="0"/>
              <a:t>‹Nº›</a:t>
            </a:fld>
            <a:endParaRPr lang="es-ES" noProof="0" dirty="0"/>
          </a:p>
        </p:txBody>
      </p:sp>
      <p:grpSp>
        <p:nvGrpSpPr>
          <p:cNvPr id="4" name="Grupo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Elips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18" name="Grupo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a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0" name="Forma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grpSp>
      <p:sp>
        <p:nvSpPr>
          <p:cNvPr id="21" name="Marcador de texto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los estilos de texto del patrón</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grpSp>
        <p:nvGrpSpPr>
          <p:cNvPr id="22" name="Grupo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a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5" name="Forma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 name="Forma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27" name="Marcador de posición de contenido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12" name="Imagen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ítulo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a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0" name="Forma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2" name="Forma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Marcador de posición de contenido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7" name="Marcador de posición de contenido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13" name="Imagen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ítulo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grpSp>
        <p:nvGrpSpPr>
          <p:cNvPr id="20" name="Grupo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a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3" name="Forma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4" name="Forma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Marcador de posición de texto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17" name="Marcador de posición de contenido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8" name="Marcador de posición de texto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19" name="Marcador de posición de contenido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21" name="Imagen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ítulo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22" name="Marcador de posición de imagen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19" name="Título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20" name="Marcador de texto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pic>
        <p:nvPicPr>
          <p:cNvPr id="8" name="Imagen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a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2" name="Forma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3" name="Forma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Título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17" name="Marcador de posición de texto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18" name="Marcador de posición de contenido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13" name="Imagen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_0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33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es-ES" noProof="0"/>
              <a:t>Haga clic para modificar el estilo de título del patrón</a:t>
            </a:r>
            <a:endParaRPr lang="es-ES" noProof="0" dirty="0"/>
          </a:p>
        </p:txBody>
      </p:sp>
      <p:sp>
        <p:nvSpPr>
          <p:cNvPr id="3" name="Marcador de texto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Aquí se incluye texto ficticio</a:t>
            </a:r>
          </a:p>
        </p:txBody>
      </p:sp>
      <p:pic>
        <p:nvPicPr>
          <p:cNvPr id="8" name="Imagen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Elips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Marcador de número de diapositiva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es-ES" noProof="0" smtClean="0"/>
              <a:pPr rtl="0"/>
              <a:t>‹Nº›</a:t>
            </a:fld>
            <a:endParaRPr lang="es-ES" noProof="0" dirty="0"/>
          </a:p>
        </p:txBody>
      </p:sp>
      <p:sp>
        <p:nvSpPr>
          <p:cNvPr id="15" name="Marcador de posición de imagen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contenido con imagen">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upo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orma libre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2" name="Forma libre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3" name="Forma libre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23" name="Marcador de posición de imagen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es-ES" noProof="0"/>
              <a:t>Haga clic en el icono para agregar una imagen</a:t>
            </a:r>
            <a:endParaRPr lang="es-ES" noProof="0" dirty="0"/>
          </a:p>
        </p:txBody>
      </p:sp>
      <p:sp>
        <p:nvSpPr>
          <p:cNvPr id="14" name="Título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contenido 0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Rectángulo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Elips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8" name="Marcador de posición de imagen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03">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Elips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Marcador de posición de imagen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es-ES" noProof="0" dirty="0"/>
              <a:t>icono</a:t>
            </a:r>
          </a:p>
        </p:txBody>
      </p:sp>
      <p:sp>
        <p:nvSpPr>
          <p:cNvPr id="9" name="Rectángulo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Elips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3" name="Marcador de contenido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Editar los estilos de texto del patrón</a:t>
            </a:r>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6" name="Marcador de posición de imagen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es-ES" noProof="0"/>
              <a:t>Haga clic en el icono para agregar una imagen</a:t>
            </a:r>
            <a:endParaRPr lang="es-ES" noProof="0" dirty="0"/>
          </a:p>
        </p:txBody>
      </p:sp>
      <p:sp>
        <p:nvSpPr>
          <p:cNvPr id="17" name="Marcador de contenido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Editar los estilos de texto del patrón</a:t>
            </a:r>
          </a:p>
        </p:txBody>
      </p:sp>
      <p:sp>
        <p:nvSpPr>
          <p:cNvPr id="20" name="Marcador de contenido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Editar los estilos de texto del patrón</a:t>
            </a:r>
          </a:p>
        </p:txBody>
      </p:sp>
      <p:sp>
        <p:nvSpPr>
          <p:cNvPr id="21" name="Marcador de contenido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Editar los estilos de texto del patrón</a:t>
            </a:r>
          </a:p>
        </p:txBody>
      </p:sp>
      <p:sp>
        <p:nvSpPr>
          <p:cNvPr id="12" name="Marcador de posición de imagen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es-ES" noProof="0" dirty="0"/>
              <a:t>icono</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de comparación">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Rectángulo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3" name="Marcador de contenido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Editar los estilos de texto del patrón</a:t>
            </a:r>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accent2"/>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20" name="Marcador de contenido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Tema 01 va aquí</a:t>
            </a:r>
          </a:p>
        </p:txBody>
      </p:sp>
      <p:sp>
        <p:nvSpPr>
          <p:cNvPr id="23" name="Marcador de posición de contenido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Editar los estilos de texto del patrón</a:t>
            </a:r>
          </a:p>
        </p:txBody>
      </p:sp>
      <p:sp>
        <p:nvSpPr>
          <p:cNvPr id="25" name="Marcador de contenido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Tema 02 va aquí</a:t>
            </a:r>
          </a:p>
        </p:txBody>
      </p:sp>
      <p:sp>
        <p:nvSpPr>
          <p:cNvPr id="21" name="Elips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Marcador de posición de imagen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es-ES" noProof="0" dirty="0"/>
              <a:t>icono</a:t>
            </a:r>
          </a:p>
        </p:txBody>
      </p:sp>
      <p:sp>
        <p:nvSpPr>
          <p:cNvPr id="28" name="Elips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9" name="Marcador de posición de imagen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es-ES" noProof="0" dirty="0"/>
              <a:t>icono</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a libre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3" name="Forma libre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4" name="Forma libre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6" name="Título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7" name="Rectángulo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Elips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Marcador de número de diapositiva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positiva del equipo">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a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 name="Forma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8" name="Forma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23" name="Elips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Elips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5" name="Elips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6" name="Elips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0" name="Forma libre: Forma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Forma libre: Forma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Forma libre: Forma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Forma libre: Forma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7" name="Rectángulo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Elips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Marcador de número de diapositiva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3" name="Marcador de posición de imagen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11" name="Marcador de posición de imagen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12" name="Marcador de posición de imagen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13" name="Marcador de posición de imagen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27" name="Marcador de contenido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Editar los estilos de texto del patrón</a:t>
            </a:r>
          </a:p>
        </p:txBody>
      </p:sp>
      <p:sp>
        <p:nvSpPr>
          <p:cNvPr id="28" name="Marcador de contenido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29" name="Marcador de contenido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Editar los estilos de texto del patrón</a:t>
            </a:r>
          </a:p>
        </p:txBody>
      </p:sp>
      <p:sp>
        <p:nvSpPr>
          <p:cNvPr id="30" name="Marcador de contenido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31" name="Marcador de contenido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Editar los estilos de texto del patrón</a:t>
            </a:r>
          </a:p>
        </p:txBody>
      </p:sp>
      <p:sp>
        <p:nvSpPr>
          <p:cNvPr id="32" name="Marcador de contenido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33" name="Marcador de contenido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Editar los estilos de texto del patrón</a:t>
            </a:r>
          </a:p>
        </p:txBody>
      </p:sp>
      <p:sp>
        <p:nvSpPr>
          <p:cNvPr id="34" name="Marcador de contenido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14758FF-3187-4609-B511-E3487A9781F9}" type="datetime1">
              <a:rPr lang="es-ES" noProof="0" smtClean="0"/>
              <a:t>03/09/2024</a:t>
            </a:fld>
            <a:endParaRPr lang="es-ES" noProof="0" dirty="0"/>
          </a:p>
        </p:txBody>
      </p:sp>
      <p:sp>
        <p:nvSpPr>
          <p:cNvPr id="5" name="Marcador de pie de página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
        <p:nvSpPr>
          <p:cNvPr id="6" name="Marcador de posición de número de diapositiva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es-ES" noProof="0" smtClean="0"/>
              <a:t>‹Nº›</a:t>
            </a:fld>
            <a:endParaRPr lang="es-E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B08B8-3DB3-4637-AE23-B8DB96D9FCEC}"/>
              </a:ext>
            </a:extLst>
          </p:cNvPr>
          <p:cNvSpPr>
            <a:spLocks noGrp="1"/>
          </p:cNvSpPr>
          <p:nvPr>
            <p:ph type="ctrTitle"/>
          </p:nvPr>
        </p:nvSpPr>
        <p:spPr>
          <a:xfrm>
            <a:off x="6343650" y="1963882"/>
            <a:ext cx="5143500" cy="2300214"/>
          </a:xfrm>
        </p:spPr>
        <p:txBody>
          <a:bodyPr rtlCol="0"/>
          <a:lstStyle/>
          <a:p>
            <a:r>
              <a:rPr lang="es-ES" dirty="0"/>
              <a:t>Foro Geo Centro Comunidad</a:t>
            </a:r>
          </a:p>
        </p:txBody>
      </p:sp>
      <p:sp>
        <p:nvSpPr>
          <p:cNvPr id="3" name="Subtítulo 2">
            <a:extLst>
              <a:ext uri="{FF2B5EF4-FFF2-40B4-BE49-F238E27FC236}">
                <a16:creationId xmlns:a16="http://schemas.microsoft.com/office/drawing/2014/main" id="{2198AA37-E298-4CD8-9F0F-2123ACFD9653}"/>
              </a:ext>
            </a:extLst>
          </p:cNvPr>
          <p:cNvSpPr>
            <a:spLocks noGrp="1"/>
          </p:cNvSpPr>
          <p:nvPr>
            <p:ph type="subTitle" idx="1"/>
          </p:nvPr>
        </p:nvSpPr>
        <p:spPr>
          <a:xfrm>
            <a:off x="8801100" y="5766955"/>
            <a:ext cx="4017953" cy="883227"/>
          </a:xfrm>
        </p:spPr>
        <p:txBody>
          <a:bodyPr rtlCol="0"/>
          <a:lstStyle/>
          <a:p>
            <a:pPr rtl="0"/>
            <a:r>
              <a:rPr lang="es-ES" dirty="0"/>
              <a:t>Integrantes: Carlos Alvarez</a:t>
            </a:r>
          </a:p>
          <a:p>
            <a:pPr rtl="0"/>
            <a:r>
              <a:rPr lang="es-ES" dirty="0"/>
              <a:t>	          Jarot rivera</a:t>
            </a:r>
          </a:p>
        </p:txBody>
      </p:sp>
      <p:pic>
        <p:nvPicPr>
          <p:cNvPr id="10" name="Marcador de posición de imagen 9" descr="paisaje urbano">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5" name="Rectángulo 4">
            <a:extLst>
              <a:ext uri="{FF2B5EF4-FFF2-40B4-BE49-F238E27FC236}">
                <a16:creationId xmlns:a16="http://schemas.microsoft.com/office/drawing/2014/main" id="{FA1BC386-9D6E-4B4D-8A10-1F9EEF24C93B}"/>
              </a:ext>
            </a:extLst>
          </p:cNvPr>
          <p:cNvSpPr/>
          <p:nvPr/>
        </p:nvSpPr>
        <p:spPr>
          <a:xfrm>
            <a:off x="9848851" y="346315"/>
            <a:ext cx="2000249" cy="764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 name="Picture 4" descr="Archivo:Logo DuocUC.svg - Wikipedia, la enciclopedia libre">
            <a:extLst>
              <a:ext uri="{FF2B5EF4-FFF2-40B4-BE49-F238E27FC236}">
                <a16:creationId xmlns:a16="http://schemas.microsoft.com/office/drawing/2014/main" id="{416D4E43-47B5-4ACB-B6AE-8502D5D3C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1650" y="346315"/>
            <a:ext cx="2457450" cy="64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rtlCol="0"/>
          <a:lstStyle/>
          <a:p>
            <a:pPr rtl="0"/>
            <a:r>
              <a:rPr lang="es-ES" dirty="0"/>
              <a:t>9</a:t>
            </a:r>
          </a:p>
        </p:txBody>
      </p:sp>
      <p:sp>
        <p:nvSpPr>
          <p:cNvPr id="5" name="Rectángulo 4">
            <a:extLst>
              <a:ext uri="{FF2B5EF4-FFF2-40B4-BE49-F238E27FC236}">
                <a16:creationId xmlns:a16="http://schemas.microsoft.com/office/drawing/2014/main" id="{4D4F5DB9-2BDF-43DD-BA12-98B3C2128AFB}"/>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Picture 4" descr="Archivo:Logo DuocUC.svg - Wikipedia, la enciclopedia libre">
            <a:extLst>
              <a:ext uri="{FF2B5EF4-FFF2-40B4-BE49-F238E27FC236}">
                <a16:creationId xmlns:a16="http://schemas.microsoft.com/office/drawing/2014/main" id="{4C1B1E3D-1321-44E4-91AB-0D4B6D1BD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936B4EB-7E2E-C619-F3FB-BBF045A5E24B}"/>
              </a:ext>
            </a:extLst>
          </p:cNvPr>
          <p:cNvSpPr txBox="1"/>
          <p:nvPr/>
        </p:nvSpPr>
        <p:spPr>
          <a:xfrm>
            <a:off x="468072" y="330419"/>
            <a:ext cx="11042854" cy="769441"/>
          </a:xfrm>
          <a:prstGeom prst="rect">
            <a:avLst/>
          </a:prstGeom>
          <a:noFill/>
        </p:spPr>
        <p:txBody>
          <a:bodyPr wrap="square">
            <a:spAutoFit/>
          </a:bodyPr>
          <a:lstStyle/>
          <a:p>
            <a:r>
              <a:rPr lang="es-ES" sz="4400" dirty="0"/>
              <a:t>Objetivos del proyecto</a:t>
            </a:r>
            <a:endParaRPr lang="es-MX" sz="4400" b="1" dirty="0"/>
          </a:p>
        </p:txBody>
      </p:sp>
      <p:sp>
        <p:nvSpPr>
          <p:cNvPr id="2" name="CuadroTexto 1">
            <a:extLst>
              <a:ext uri="{FF2B5EF4-FFF2-40B4-BE49-F238E27FC236}">
                <a16:creationId xmlns:a16="http://schemas.microsoft.com/office/drawing/2014/main" id="{D6114415-E90F-36F4-5C92-7BB6534F74C4}"/>
              </a:ext>
            </a:extLst>
          </p:cNvPr>
          <p:cNvSpPr txBox="1"/>
          <p:nvPr/>
        </p:nvSpPr>
        <p:spPr>
          <a:xfrm>
            <a:off x="574573" y="1334680"/>
            <a:ext cx="11042854" cy="3447098"/>
          </a:xfrm>
          <a:prstGeom prst="rect">
            <a:avLst/>
          </a:prstGeom>
          <a:noFill/>
        </p:spPr>
        <p:txBody>
          <a:bodyPr wrap="square" rtlCol="0">
            <a:spAutoFit/>
          </a:bodyPr>
          <a:lstStyle/>
          <a:p>
            <a:r>
              <a:rPr lang="es-MX" sz="2000" b="1" dirty="0"/>
              <a:t>Objetivo General</a:t>
            </a:r>
            <a:r>
              <a:rPr lang="es-MX" sz="2000" dirty="0"/>
              <a:t>: Desarrollar una aplicación web comunitaria que incluya un foro, un apartado de ventas, un sistema de gestión de estacionamientos en tiempo real y un formulario para reportar y responder problemas, utilizando tecnologías web modernas y metodologías ágiles.</a:t>
            </a:r>
          </a:p>
          <a:p>
            <a:endParaRPr lang="es-MX" sz="2000" dirty="0"/>
          </a:p>
          <a:p>
            <a:r>
              <a:rPr lang="es-MX" sz="2000" b="1" dirty="0"/>
              <a:t>Objetivos Específicos</a:t>
            </a:r>
            <a:r>
              <a:rPr lang="es-MX" sz="2000" dirty="0"/>
              <a:t>:</a:t>
            </a:r>
          </a:p>
          <a:p>
            <a:pPr marL="742950" lvl="1" indent="-285750">
              <a:buFont typeface="Arial" panose="020B0604020202020204" pitchFamily="34" charset="0"/>
              <a:buChar char="•"/>
            </a:pPr>
            <a:r>
              <a:rPr lang="es-MX" sz="2000" dirty="0"/>
              <a:t>Diseñar una interfaz de usuario intuitiva y responsiva utilizando </a:t>
            </a:r>
            <a:r>
              <a:rPr lang="es-MX" sz="2000" dirty="0" err="1"/>
              <a:t>React</a:t>
            </a:r>
            <a:r>
              <a:rPr lang="es-MX" sz="2000" dirty="0"/>
              <a:t> y </a:t>
            </a:r>
            <a:r>
              <a:rPr lang="es-MX" sz="2000" dirty="0" err="1"/>
              <a:t>TailwindCSS</a:t>
            </a:r>
            <a:r>
              <a:rPr lang="es-MX" sz="2000" dirty="0"/>
              <a:t>.</a:t>
            </a:r>
          </a:p>
          <a:p>
            <a:pPr marL="742950" lvl="1" indent="-285750">
              <a:buFont typeface="Arial" panose="020B0604020202020204" pitchFamily="34" charset="0"/>
              <a:buChar char="•"/>
            </a:pPr>
            <a:r>
              <a:rPr lang="es-MX" sz="2000" dirty="0"/>
              <a:t>Implementar un sistema de gestión de estacionamientos en tiempo real utilizando sensores </a:t>
            </a:r>
            <a:r>
              <a:rPr lang="es-MX" sz="2000" dirty="0" err="1"/>
              <a:t>IoT</a:t>
            </a:r>
            <a:r>
              <a:rPr lang="es-MX" sz="2000" dirty="0"/>
              <a:t> (ESP32).</a:t>
            </a:r>
          </a:p>
          <a:p>
            <a:pPr marL="742950" lvl="1" indent="-285750">
              <a:buFont typeface="Arial" panose="020B0604020202020204" pitchFamily="34" charset="0"/>
              <a:buChar char="•"/>
            </a:pPr>
            <a:r>
              <a:rPr lang="es-MX" sz="2000" dirty="0"/>
              <a:t>Desplegar la aplicación en una plataforma PaaS, asegurando escalabilidad y facilidad de mantenimiento.</a:t>
            </a:r>
          </a:p>
          <a:p>
            <a:endParaRPr lang="es-CL" dirty="0"/>
          </a:p>
        </p:txBody>
      </p:sp>
    </p:spTree>
    <p:extLst>
      <p:ext uri="{BB962C8B-B14F-4D97-AF65-F5344CB8AC3E}">
        <p14:creationId xmlns:p14="http://schemas.microsoft.com/office/powerpoint/2010/main" val="2390988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rtlCol="0"/>
          <a:lstStyle/>
          <a:p>
            <a:pPr rtl="0"/>
            <a:r>
              <a:rPr lang="es-ES" dirty="0"/>
              <a:t>9</a:t>
            </a:r>
          </a:p>
        </p:txBody>
      </p:sp>
      <p:sp>
        <p:nvSpPr>
          <p:cNvPr id="5" name="Rectángulo 4">
            <a:extLst>
              <a:ext uri="{FF2B5EF4-FFF2-40B4-BE49-F238E27FC236}">
                <a16:creationId xmlns:a16="http://schemas.microsoft.com/office/drawing/2014/main" id="{4D4F5DB9-2BDF-43DD-BA12-98B3C2128AFB}"/>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Picture 4" descr="Archivo:Logo DuocUC.svg - Wikipedia, la enciclopedia libre">
            <a:extLst>
              <a:ext uri="{FF2B5EF4-FFF2-40B4-BE49-F238E27FC236}">
                <a16:creationId xmlns:a16="http://schemas.microsoft.com/office/drawing/2014/main" id="{4C1B1E3D-1321-44E4-91AB-0D4B6D1BD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936B4EB-7E2E-C619-F3FB-BBF045A5E24B}"/>
              </a:ext>
            </a:extLst>
          </p:cNvPr>
          <p:cNvSpPr txBox="1"/>
          <p:nvPr/>
        </p:nvSpPr>
        <p:spPr>
          <a:xfrm>
            <a:off x="468072" y="331185"/>
            <a:ext cx="11042854" cy="769441"/>
          </a:xfrm>
          <a:prstGeom prst="rect">
            <a:avLst/>
          </a:prstGeom>
          <a:noFill/>
        </p:spPr>
        <p:txBody>
          <a:bodyPr wrap="square">
            <a:spAutoFit/>
          </a:bodyPr>
          <a:lstStyle/>
          <a:p>
            <a:r>
              <a:rPr lang="es-MX" sz="4400" b="1" dirty="0"/>
              <a:t>Metodología de Trabajo</a:t>
            </a:r>
          </a:p>
        </p:txBody>
      </p:sp>
      <p:sp>
        <p:nvSpPr>
          <p:cNvPr id="2" name="CuadroTexto 1">
            <a:extLst>
              <a:ext uri="{FF2B5EF4-FFF2-40B4-BE49-F238E27FC236}">
                <a16:creationId xmlns:a16="http://schemas.microsoft.com/office/drawing/2014/main" id="{D6114415-E90F-36F4-5C92-7BB6534F74C4}"/>
              </a:ext>
            </a:extLst>
          </p:cNvPr>
          <p:cNvSpPr txBox="1"/>
          <p:nvPr/>
        </p:nvSpPr>
        <p:spPr>
          <a:xfrm>
            <a:off x="574573" y="1334680"/>
            <a:ext cx="11042854" cy="3693319"/>
          </a:xfrm>
          <a:prstGeom prst="rect">
            <a:avLst/>
          </a:prstGeom>
          <a:noFill/>
        </p:spPr>
        <p:txBody>
          <a:bodyPr wrap="square" rtlCol="0">
            <a:spAutoFit/>
          </a:bodyPr>
          <a:lstStyle/>
          <a:p>
            <a:r>
              <a:rPr lang="es-MX" sz="2400" b="1" dirty="0"/>
              <a:t>Metodología Ágil (Scrum)</a:t>
            </a:r>
            <a:r>
              <a:rPr lang="es-MX" sz="2400" dirty="0"/>
              <a:t>:</a:t>
            </a:r>
          </a:p>
          <a:p>
            <a:endParaRPr lang="es-MX" sz="2400" dirty="0"/>
          </a:p>
          <a:p>
            <a:pPr marL="742950" lvl="1" indent="-285750">
              <a:buFont typeface="Arial" panose="020B0604020202020204" pitchFamily="34" charset="0"/>
              <a:buChar char="•"/>
            </a:pPr>
            <a:r>
              <a:rPr lang="es-MX" sz="2400" b="1" dirty="0"/>
              <a:t>División del proyecto en </a:t>
            </a:r>
            <a:r>
              <a:rPr lang="es-MX" sz="2400" b="1" dirty="0" err="1"/>
              <a:t>sprints</a:t>
            </a:r>
            <a:r>
              <a:rPr lang="es-MX" sz="2400" b="1" dirty="0"/>
              <a:t> o tareas</a:t>
            </a:r>
            <a:r>
              <a:rPr lang="es-MX" sz="2400" dirty="0"/>
              <a:t>: Esto nos permite gestionar el desarrollo en etapas más pequeñas, facilitando la organización y el seguimiento del progreso para mostrar al cliente.</a:t>
            </a:r>
          </a:p>
          <a:p>
            <a:pPr marL="742950" lvl="1" indent="-285750">
              <a:buFont typeface="Arial" panose="020B0604020202020204" pitchFamily="34" charset="0"/>
              <a:buChar char="•"/>
            </a:pPr>
            <a:r>
              <a:rPr lang="es-MX" sz="2400" b="1" dirty="0"/>
              <a:t>Reuniones de seguimiento</a:t>
            </a:r>
            <a:r>
              <a:rPr lang="es-MX" sz="2400" dirty="0"/>
              <a:t>: Realizar reuniones semanales para revisar el avance y ajustar el plan de trabajo según sea necesario.</a:t>
            </a:r>
          </a:p>
          <a:p>
            <a:pPr marL="742950" lvl="1" indent="-285750">
              <a:buFont typeface="Arial" panose="020B0604020202020204" pitchFamily="34" charset="0"/>
              <a:buChar char="•"/>
            </a:pPr>
            <a:r>
              <a:rPr lang="es-MX" sz="2400" b="1" dirty="0"/>
              <a:t>Desarrollo Iterativo</a:t>
            </a:r>
            <a:r>
              <a:rPr lang="es-MX" sz="2400" dirty="0"/>
              <a:t>: Implementar funcionalidades clave en iteraciones, permitiendo pruebas continuas y ajustes rápidos.</a:t>
            </a:r>
          </a:p>
          <a:p>
            <a:endParaRPr lang="es-CL" dirty="0"/>
          </a:p>
        </p:txBody>
      </p:sp>
    </p:spTree>
    <p:extLst>
      <p:ext uri="{BB962C8B-B14F-4D97-AF65-F5344CB8AC3E}">
        <p14:creationId xmlns:p14="http://schemas.microsoft.com/office/powerpoint/2010/main" val="3533536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rtlCol="0"/>
          <a:lstStyle/>
          <a:p>
            <a:pPr rtl="0"/>
            <a:r>
              <a:rPr lang="es-ES" dirty="0"/>
              <a:t>Evidencias determinadas</a:t>
            </a:r>
          </a:p>
        </p:txBody>
      </p:sp>
      <p:sp>
        <p:nvSpPr>
          <p:cNvPr id="4" name="Marcador de número de diapositiva 3"/>
          <p:cNvSpPr>
            <a:spLocks noGrp="1"/>
          </p:cNvSpPr>
          <p:nvPr>
            <p:ph type="sldNum" sz="quarter" idx="12"/>
          </p:nvPr>
        </p:nvSpPr>
        <p:spPr/>
        <p:txBody>
          <a:bodyPr rtlCol="0"/>
          <a:lstStyle/>
          <a:p>
            <a:pPr rtl="0"/>
            <a:r>
              <a:rPr lang="es-ES" dirty="0"/>
              <a:t>9</a:t>
            </a:r>
          </a:p>
        </p:txBody>
      </p:sp>
      <p:sp>
        <p:nvSpPr>
          <p:cNvPr id="5" name="Rectángulo 4">
            <a:extLst>
              <a:ext uri="{FF2B5EF4-FFF2-40B4-BE49-F238E27FC236}">
                <a16:creationId xmlns:a16="http://schemas.microsoft.com/office/drawing/2014/main" id="{4D4F5DB9-2BDF-43DD-BA12-98B3C2128AFB}"/>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Picture 4" descr="Archivo:Logo DuocUC.svg - Wikipedia, la enciclopedia libre">
            <a:extLst>
              <a:ext uri="{FF2B5EF4-FFF2-40B4-BE49-F238E27FC236}">
                <a16:creationId xmlns:a16="http://schemas.microsoft.com/office/drawing/2014/main" id="{4C1B1E3D-1321-44E4-91AB-0D4B6D1BD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a:extLst>
              <a:ext uri="{FF2B5EF4-FFF2-40B4-BE49-F238E27FC236}">
                <a16:creationId xmlns:a16="http://schemas.microsoft.com/office/drawing/2014/main" id="{2F9E76B6-F558-4259-9EAE-5F08C4390538}"/>
              </a:ext>
            </a:extLst>
          </p:cNvPr>
          <p:cNvGraphicFramePr>
            <a:graphicFrameLocks noGrp="1"/>
          </p:cNvGraphicFramePr>
          <p:nvPr>
            <p:extLst>
              <p:ext uri="{D42A27DB-BD31-4B8C-83A1-F6EECF244321}">
                <p14:modId xmlns:p14="http://schemas.microsoft.com/office/powerpoint/2010/main" val="2633945980"/>
              </p:ext>
            </p:extLst>
          </p:nvPr>
        </p:nvGraphicFramePr>
        <p:xfrm>
          <a:off x="343271" y="1338768"/>
          <a:ext cx="11020425" cy="2619372"/>
        </p:xfrm>
        <a:graphic>
          <a:graphicData uri="http://schemas.openxmlformats.org/drawingml/2006/table">
            <a:tbl>
              <a:tblPr firstRow="1" bandRow="1">
                <a:tableStyleId>{5C22544A-7EE6-4342-B048-85BDC9FD1C3A}</a:tableStyleId>
              </a:tblPr>
              <a:tblGrid>
                <a:gridCol w="3673475">
                  <a:extLst>
                    <a:ext uri="{9D8B030D-6E8A-4147-A177-3AD203B41FA5}">
                      <a16:colId xmlns:a16="http://schemas.microsoft.com/office/drawing/2014/main" val="2285998981"/>
                    </a:ext>
                  </a:extLst>
                </a:gridCol>
                <a:gridCol w="3673475">
                  <a:extLst>
                    <a:ext uri="{9D8B030D-6E8A-4147-A177-3AD203B41FA5}">
                      <a16:colId xmlns:a16="http://schemas.microsoft.com/office/drawing/2014/main" val="1995374040"/>
                    </a:ext>
                  </a:extLst>
                </a:gridCol>
                <a:gridCol w="3673475">
                  <a:extLst>
                    <a:ext uri="{9D8B030D-6E8A-4147-A177-3AD203B41FA5}">
                      <a16:colId xmlns:a16="http://schemas.microsoft.com/office/drawing/2014/main" val="3448832732"/>
                    </a:ext>
                  </a:extLst>
                </a:gridCol>
              </a:tblGrid>
              <a:tr h="654843">
                <a:tc>
                  <a:txBody>
                    <a:bodyPr/>
                    <a:lstStyle/>
                    <a:p>
                      <a:pPr algn="ctr"/>
                      <a:r>
                        <a:rPr lang="es-ES" sz="2000" b="0" dirty="0"/>
                        <a:t>Análisis del caso</a:t>
                      </a:r>
                      <a:endParaRPr lang="es-CL" sz="2000" b="0" dirty="0"/>
                    </a:p>
                  </a:txBody>
                  <a:tcPr/>
                </a:tc>
                <a:tc>
                  <a:txBody>
                    <a:bodyPr/>
                    <a:lstStyle/>
                    <a:p>
                      <a:pPr algn="ctr"/>
                      <a:r>
                        <a:rPr lang="es-ES" sz="2000" b="0" dirty="0"/>
                        <a:t>Mapa de actores</a:t>
                      </a:r>
                      <a:endParaRPr lang="es-CL" sz="2000" b="0" dirty="0"/>
                    </a:p>
                  </a:txBody>
                  <a:tcPr/>
                </a:tc>
                <a:tc>
                  <a:txBody>
                    <a:bodyPr/>
                    <a:lstStyle/>
                    <a:p>
                      <a:pPr algn="ctr"/>
                      <a:r>
                        <a:rPr lang="es-ES" sz="2000" b="0" dirty="0"/>
                        <a:t>Historias de usuario</a:t>
                      </a:r>
                      <a:endParaRPr lang="es-CL" sz="2000" b="0" dirty="0"/>
                    </a:p>
                  </a:txBody>
                  <a:tcPr/>
                </a:tc>
                <a:extLst>
                  <a:ext uri="{0D108BD9-81ED-4DB2-BD59-A6C34878D82A}">
                    <a16:rowId xmlns:a16="http://schemas.microsoft.com/office/drawing/2014/main" val="2853399916"/>
                  </a:ext>
                </a:extLst>
              </a:tr>
              <a:tr h="654843">
                <a:tc>
                  <a:txBody>
                    <a:bodyPr/>
                    <a:lstStyle/>
                    <a:p>
                      <a:pPr algn="ctr"/>
                      <a:r>
                        <a:rPr lang="es-ES" sz="2000" dirty="0"/>
                        <a:t>Product backlog</a:t>
                      </a:r>
                      <a:endParaRPr lang="es-CL" sz="2000" dirty="0"/>
                    </a:p>
                  </a:txBody>
                  <a:tcPr/>
                </a:tc>
                <a:tc>
                  <a:txBody>
                    <a:bodyPr/>
                    <a:lstStyle/>
                    <a:p>
                      <a:pPr algn="ctr"/>
                      <a:r>
                        <a:rPr lang="es-ES" sz="2000" dirty="0"/>
                        <a:t>Sprint planning</a:t>
                      </a:r>
                      <a:endParaRPr lang="es-CL" sz="2000" dirty="0"/>
                    </a:p>
                  </a:txBody>
                  <a:tcPr/>
                </a:tc>
                <a:tc>
                  <a:txBody>
                    <a:bodyPr/>
                    <a:lstStyle/>
                    <a:p>
                      <a:pPr algn="ctr"/>
                      <a:r>
                        <a:rPr lang="es-ES" sz="2000" dirty="0"/>
                        <a:t>Sprint backlog</a:t>
                      </a:r>
                      <a:endParaRPr lang="es-CL" sz="2000" dirty="0"/>
                    </a:p>
                  </a:txBody>
                  <a:tcPr/>
                </a:tc>
                <a:extLst>
                  <a:ext uri="{0D108BD9-81ED-4DB2-BD59-A6C34878D82A}">
                    <a16:rowId xmlns:a16="http://schemas.microsoft.com/office/drawing/2014/main" val="422236722"/>
                  </a:ext>
                </a:extLst>
              </a:tr>
              <a:tr h="654843">
                <a:tc>
                  <a:txBody>
                    <a:bodyPr/>
                    <a:lstStyle/>
                    <a:p>
                      <a:pPr algn="ctr"/>
                      <a:r>
                        <a:rPr lang="es-ES" sz="2000" dirty="0">
                          <a:solidFill>
                            <a:schemeClr val="bg1"/>
                          </a:solidFill>
                        </a:rPr>
                        <a:t>Scrumboard</a:t>
                      </a:r>
                      <a:endParaRPr lang="es-CL" sz="2000" dirty="0">
                        <a:solidFill>
                          <a:schemeClr val="bg1"/>
                        </a:solidFill>
                      </a:endParaRPr>
                    </a:p>
                  </a:txBody>
                  <a:tcPr>
                    <a:solidFill>
                      <a:schemeClr val="accent1"/>
                    </a:solidFill>
                  </a:tcPr>
                </a:tc>
                <a:tc>
                  <a:txBody>
                    <a:bodyPr/>
                    <a:lstStyle/>
                    <a:p>
                      <a:pPr algn="ctr"/>
                      <a:r>
                        <a:rPr lang="es-ES" sz="2000" dirty="0">
                          <a:solidFill>
                            <a:schemeClr val="bg1"/>
                          </a:solidFill>
                        </a:rPr>
                        <a:t>Daily meeting</a:t>
                      </a:r>
                      <a:endParaRPr lang="es-CL" sz="2000" dirty="0">
                        <a:solidFill>
                          <a:schemeClr val="bg1"/>
                        </a:solidFill>
                      </a:endParaRPr>
                    </a:p>
                  </a:txBody>
                  <a:tcPr>
                    <a:solidFill>
                      <a:schemeClr val="accent1"/>
                    </a:solidFill>
                  </a:tcPr>
                </a:tc>
                <a:tc>
                  <a:txBody>
                    <a:bodyPr/>
                    <a:lstStyle/>
                    <a:p>
                      <a:pPr algn="ctr"/>
                      <a:r>
                        <a:rPr lang="es-ES" sz="2000" dirty="0">
                          <a:solidFill>
                            <a:schemeClr val="bg1"/>
                          </a:solidFill>
                        </a:rPr>
                        <a:t>Impediment log</a:t>
                      </a:r>
                      <a:endParaRPr lang="es-CL" sz="2000" dirty="0">
                        <a:solidFill>
                          <a:schemeClr val="bg1"/>
                        </a:solidFill>
                      </a:endParaRPr>
                    </a:p>
                  </a:txBody>
                  <a:tcPr>
                    <a:solidFill>
                      <a:schemeClr val="accent1"/>
                    </a:solidFill>
                  </a:tcPr>
                </a:tc>
                <a:extLst>
                  <a:ext uri="{0D108BD9-81ED-4DB2-BD59-A6C34878D82A}">
                    <a16:rowId xmlns:a16="http://schemas.microsoft.com/office/drawing/2014/main" val="1622425341"/>
                  </a:ext>
                </a:extLst>
              </a:tr>
              <a:tr h="654843">
                <a:tc>
                  <a:txBody>
                    <a:bodyPr/>
                    <a:lstStyle/>
                    <a:p>
                      <a:pPr algn="ctr"/>
                      <a:r>
                        <a:rPr lang="es-ES" sz="2000" dirty="0"/>
                        <a:t>Release</a:t>
                      </a:r>
                      <a:endParaRPr lang="es-CL" sz="2000" dirty="0"/>
                    </a:p>
                  </a:txBody>
                  <a:tcPr/>
                </a:tc>
                <a:tc>
                  <a:txBody>
                    <a:bodyPr/>
                    <a:lstStyle/>
                    <a:p>
                      <a:pPr algn="ctr"/>
                      <a:r>
                        <a:rPr lang="es-ES" sz="2000" dirty="0"/>
                        <a:t>Review</a:t>
                      </a:r>
                      <a:endParaRPr lang="es-CL" sz="2000" dirty="0"/>
                    </a:p>
                  </a:txBody>
                  <a:tcPr/>
                </a:tc>
                <a:tc>
                  <a:txBody>
                    <a:bodyPr/>
                    <a:lstStyle/>
                    <a:p>
                      <a:pPr algn="ctr"/>
                      <a:r>
                        <a:rPr lang="es-ES" sz="2000" dirty="0"/>
                        <a:t>Retrospective</a:t>
                      </a:r>
                      <a:endParaRPr lang="es-CL" sz="2000" dirty="0"/>
                    </a:p>
                  </a:txBody>
                  <a:tcPr/>
                </a:tc>
                <a:extLst>
                  <a:ext uri="{0D108BD9-81ED-4DB2-BD59-A6C34878D82A}">
                    <a16:rowId xmlns:a16="http://schemas.microsoft.com/office/drawing/2014/main" val="193199523"/>
                  </a:ext>
                </a:extLst>
              </a:tr>
            </a:tbl>
          </a:graphicData>
        </a:graphic>
      </p:graphicFrame>
      <p:pic>
        <p:nvPicPr>
          <p:cNvPr id="4098" name="Picture 2" descr="Icono de Evidencia Generic color fill | Freepik">
            <a:extLst>
              <a:ext uri="{FF2B5EF4-FFF2-40B4-BE49-F238E27FC236}">
                <a16:creationId xmlns:a16="http://schemas.microsoft.com/office/drawing/2014/main" id="{D81A04C3-BC97-420F-A6E5-C86862202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788" y="3958140"/>
            <a:ext cx="41529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65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rtlCol="0"/>
          <a:lstStyle/>
          <a:p>
            <a:pPr rtl="0"/>
            <a:r>
              <a:rPr lang="es-ES" dirty="0"/>
              <a:t>9</a:t>
            </a:r>
          </a:p>
        </p:txBody>
      </p:sp>
      <p:sp>
        <p:nvSpPr>
          <p:cNvPr id="5" name="Rectángulo 4">
            <a:extLst>
              <a:ext uri="{FF2B5EF4-FFF2-40B4-BE49-F238E27FC236}">
                <a16:creationId xmlns:a16="http://schemas.microsoft.com/office/drawing/2014/main" id="{4D4F5DB9-2BDF-43DD-BA12-98B3C2128AFB}"/>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Picture 4" descr="Archivo:Logo DuocUC.svg - Wikipedia, la enciclopedia libre">
            <a:extLst>
              <a:ext uri="{FF2B5EF4-FFF2-40B4-BE49-F238E27FC236}">
                <a16:creationId xmlns:a16="http://schemas.microsoft.com/office/drawing/2014/main" id="{4C1B1E3D-1321-44E4-91AB-0D4B6D1BD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936B4EB-7E2E-C619-F3FB-BBF045A5E24B}"/>
              </a:ext>
            </a:extLst>
          </p:cNvPr>
          <p:cNvSpPr txBox="1"/>
          <p:nvPr/>
        </p:nvSpPr>
        <p:spPr>
          <a:xfrm>
            <a:off x="468072" y="331185"/>
            <a:ext cx="11042854" cy="769441"/>
          </a:xfrm>
          <a:prstGeom prst="rect">
            <a:avLst/>
          </a:prstGeom>
          <a:noFill/>
        </p:spPr>
        <p:txBody>
          <a:bodyPr wrap="square">
            <a:spAutoFit/>
          </a:bodyPr>
          <a:lstStyle/>
          <a:p>
            <a:r>
              <a:rPr lang="es-MX" sz="4400" b="1" dirty="0"/>
              <a:t>Actores</a:t>
            </a:r>
          </a:p>
        </p:txBody>
      </p:sp>
      <p:pic>
        <p:nvPicPr>
          <p:cNvPr id="7" name="Imagen 6">
            <a:extLst>
              <a:ext uri="{FF2B5EF4-FFF2-40B4-BE49-F238E27FC236}">
                <a16:creationId xmlns:a16="http://schemas.microsoft.com/office/drawing/2014/main" id="{2D97E172-0763-48F1-9E5C-2CF3129363D5}"/>
              </a:ext>
            </a:extLst>
          </p:cNvPr>
          <p:cNvPicPr>
            <a:picLocks noChangeAspect="1"/>
          </p:cNvPicPr>
          <p:nvPr/>
        </p:nvPicPr>
        <p:blipFill>
          <a:blip r:embed="rId4"/>
          <a:stretch>
            <a:fillRect/>
          </a:stretch>
        </p:blipFill>
        <p:spPr>
          <a:xfrm>
            <a:off x="2470826" y="1067709"/>
            <a:ext cx="6398947" cy="4816169"/>
          </a:xfrm>
          <a:prstGeom prst="rect">
            <a:avLst/>
          </a:prstGeom>
        </p:spPr>
      </p:pic>
    </p:spTree>
    <p:extLst>
      <p:ext uri="{BB962C8B-B14F-4D97-AF65-F5344CB8AC3E}">
        <p14:creationId xmlns:p14="http://schemas.microsoft.com/office/powerpoint/2010/main" val="2877597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65A28-937F-4AFD-9AB6-1ACEA754D0A5}"/>
              </a:ext>
            </a:extLst>
          </p:cNvPr>
          <p:cNvSpPr>
            <a:spLocks noGrp="1"/>
          </p:cNvSpPr>
          <p:nvPr>
            <p:ph type="title"/>
          </p:nvPr>
        </p:nvSpPr>
        <p:spPr/>
        <p:txBody>
          <a:bodyPr/>
          <a:lstStyle/>
          <a:p>
            <a:r>
              <a:rPr lang="es-MX" dirty="0"/>
              <a:t>Caso de uso</a:t>
            </a:r>
            <a:endParaRPr lang="es-419" dirty="0"/>
          </a:p>
        </p:txBody>
      </p:sp>
      <p:sp>
        <p:nvSpPr>
          <p:cNvPr id="3" name="Marcador de número de diapositiva 2">
            <a:extLst>
              <a:ext uri="{FF2B5EF4-FFF2-40B4-BE49-F238E27FC236}">
                <a16:creationId xmlns:a16="http://schemas.microsoft.com/office/drawing/2014/main" id="{1EF00A9C-EF2A-45A5-8A9D-A2D3D01D9C08}"/>
              </a:ext>
            </a:extLst>
          </p:cNvPr>
          <p:cNvSpPr>
            <a:spLocks noGrp="1"/>
          </p:cNvSpPr>
          <p:nvPr>
            <p:ph type="sldNum" sz="quarter" idx="12"/>
          </p:nvPr>
        </p:nvSpPr>
        <p:spPr/>
        <p:txBody>
          <a:bodyPr/>
          <a:lstStyle/>
          <a:p>
            <a:pPr rtl="0"/>
            <a:fld id="{9EC71654-96A5-4280-94F3-931C61A9F92C}" type="slidenum">
              <a:rPr lang="es-ES" noProof="0" smtClean="0"/>
              <a:pPr rtl="0"/>
              <a:t>14</a:t>
            </a:fld>
            <a:endParaRPr lang="es-ES" noProof="0" dirty="0"/>
          </a:p>
        </p:txBody>
      </p:sp>
      <p:pic>
        <p:nvPicPr>
          <p:cNvPr id="7" name="Imagen 6">
            <a:extLst>
              <a:ext uri="{FF2B5EF4-FFF2-40B4-BE49-F238E27FC236}">
                <a16:creationId xmlns:a16="http://schemas.microsoft.com/office/drawing/2014/main" id="{C376EFAC-A534-4B50-8F01-7EFFD1D81B35}"/>
              </a:ext>
            </a:extLst>
          </p:cNvPr>
          <p:cNvPicPr>
            <a:picLocks noChangeAspect="1"/>
          </p:cNvPicPr>
          <p:nvPr/>
        </p:nvPicPr>
        <p:blipFill>
          <a:blip r:embed="rId2"/>
          <a:stretch>
            <a:fillRect/>
          </a:stretch>
        </p:blipFill>
        <p:spPr>
          <a:xfrm>
            <a:off x="533844" y="1139043"/>
            <a:ext cx="4839375" cy="5504063"/>
          </a:xfrm>
          <a:prstGeom prst="rect">
            <a:avLst/>
          </a:prstGeom>
        </p:spPr>
      </p:pic>
      <p:pic>
        <p:nvPicPr>
          <p:cNvPr id="9" name="Imagen 8">
            <a:extLst>
              <a:ext uri="{FF2B5EF4-FFF2-40B4-BE49-F238E27FC236}">
                <a16:creationId xmlns:a16="http://schemas.microsoft.com/office/drawing/2014/main" id="{2603C0DF-B346-46C8-98C5-BDCE9E3E4EB7}"/>
              </a:ext>
            </a:extLst>
          </p:cNvPr>
          <p:cNvPicPr>
            <a:picLocks noChangeAspect="1"/>
          </p:cNvPicPr>
          <p:nvPr/>
        </p:nvPicPr>
        <p:blipFill>
          <a:blip r:embed="rId3"/>
          <a:stretch>
            <a:fillRect/>
          </a:stretch>
        </p:blipFill>
        <p:spPr>
          <a:xfrm>
            <a:off x="5843573" y="1139043"/>
            <a:ext cx="5667353" cy="3228944"/>
          </a:xfrm>
          <a:prstGeom prst="rect">
            <a:avLst/>
          </a:prstGeom>
        </p:spPr>
      </p:pic>
    </p:spTree>
    <p:extLst>
      <p:ext uri="{BB962C8B-B14F-4D97-AF65-F5344CB8AC3E}">
        <p14:creationId xmlns:p14="http://schemas.microsoft.com/office/powerpoint/2010/main" val="4258232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65A28-937F-4AFD-9AB6-1ACEA754D0A5}"/>
              </a:ext>
            </a:extLst>
          </p:cNvPr>
          <p:cNvSpPr>
            <a:spLocks noGrp="1"/>
          </p:cNvSpPr>
          <p:nvPr>
            <p:ph type="title"/>
          </p:nvPr>
        </p:nvSpPr>
        <p:spPr/>
        <p:txBody>
          <a:bodyPr/>
          <a:lstStyle/>
          <a:p>
            <a:r>
              <a:rPr lang="es-MX" dirty="0"/>
              <a:t>Requerimiento</a:t>
            </a:r>
            <a:endParaRPr lang="es-419" dirty="0"/>
          </a:p>
        </p:txBody>
      </p:sp>
      <p:sp>
        <p:nvSpPr>
          <p:cNvPr id="3" name="Marcador de número de diapositiva 2">
            <a:extLst>
              <a:ext uri="{FF2B5EF4-FFF2-40B4-BE49-F238E27FC236}">
                <a16:creationId xmlns:a16="http://schemas.microsoft.com/office/drawing/2014/main" id="{1EF00A9C-EF2A-45A5-8A9D-A2D3D01D9C08}"/>
              </a:ext>
            </a:extLst>
          </p:cNvPr>
          <p:cNvSpPr>
            <a:spLocks noGrp="1"/>
          </p:cNvSpPr>
          <p:nvPr>
            <p:ph type="sldNum" sz="quarter" idx="12"/>
          </p:nvPr>
        </p:nvSpPr>
        <p:spPr/>
        <p:txBody>
          <a:bodyPr/>
          <a:lstStyle/>
          <a:p>
            <a:pPr rtl="0"/>
            <a:fld id="{9EC71654-96A5-4280-94F3-931C61A9F92C}" type="slidenum">
              <a:rPr lang="es-ES" noProof="0" smtClean="0"/>
              <a:pPr rtl="0"/>
              <a:t>15</a:t>
            </a:fld>
            <a:endParaRPr lang="es-ES" noProof="0" dirty="0"/>
          </a:p>
        </p:txBody>
      </p:sp>
      <p:pic>
        <p:nvPicPr>
          <p:cNvPr id="5" name="Imagen 4">
            <a:extLst>
              <a:ext uri="{FF2B5EF4-FFF2-40B4-BE49-F238E27FC236}">
                <a16:creationId xmlns:a16="http://schemas.microsoft.com/office/drawing/2014/main" id="{F3E0AF8D-C363-4629-9EBD-EF69A6948B40}"/>
              </a:ext>
            </a:extLst>
          </p:cNvPr>
          <p:cNvPicPr>
            <a:picLocks noChangeAspect="1"/>
          </p:cNvPicPr>
          <p:nvPr/>
        </p:nvPicPr>
        <p:blipFill>
          <a:blip r:embed="rId2"/>
          <a:stretch>
            <a:fillRect/>
          </a:stretch>
        </p:blipFill>
        <p:spPr>
          <a:xfrm>
            <a:off x="4191447" y="787573"/>
            <a:ext cx="4820323" cy="5668166"/>
          </a:xfrm>
          <a:prstGeom prst="rect">
            <a:avLst/>
          </a:prstGeom>
        </p:spPr>
      </p:pic>
    </p:spTree>
    <p:extLst>
      <p:ext uri="{BB962C8B-B14F-4D97-AF65-F5344CB8AC3E}">
        <p14:creationId xmlns:p14="http://schemas.microsoft.com/office/powerpoint/2010/main" val="526240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rtlCol="0"/>
          <a:lstStyle/>
          <a:p>
            <a:pPr rtl="0"/>
            <a:r>
              <a:rPr lang="es-ES" dirty="0"/>
              <a:t>9</a:t>
            </a:r>
          </a:p>
        </p:txBody>
      </p:sp>
      <p:sp>
        <p:nvSpPr>
          <p:cNvPr id="5" name="Rectángulo 4">
            <a:extLst>
              <a:ext uri="{FF2B5EF4-FFF2-40B4-BE49-F238E27FC236}">
                <a16:creationId xmlns:a16="http://schemas.microsoft.com/office/drawing/2014/main" id="{4D4F5DB9-2BDF-43DD-BA12-98B3C2128AFB}"/>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Picture 4" descr="Archivo:Logo DuocUC.svg - Wikipedia, la enciclopedia libre">
            <a:extLst>
              <a:ext uri="{FF2B5EF4-FFF2-40B4-BE49-F238E27FC236}">
                <a16:creationId xmlns:a16="http://schemas.microsoft.com/office/drawing/2014/main" id="{4C1B1E3D-1321-44E4-91AB-0D4B6D1BD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936B4EB-7E2E-C619-F3FB-BBF045A5E24B}"/>
              </a:ext>
            </a:extLst>
          </p:cNvPr>
          <p:cNvSpPr txBox="1"/>
          <p:nvPr/>
        </p:nvSpPr>
        <p:spPr>
          <a:xfrm>
            <a:off x="468072" y="331185"/>
            <a:ext cx="11042854" cy="769441"/>
          </a:xfrm>
          <a:prstGeom prst="rect">
            <a:avLst/>
          </a:prstGeom>
          <a:noFill/>
        </p:spPr>
        <p:txBody>
          <a:bodyPr wrap="square">
            <a:spAutoFit/>
          </a:bodyPr>
          <a:lstStyle/>
          <a:p>
            <a:r>
              <a:rPr lang="es-MX" sz="4400" b="1" dirty="0"/>
              <a:t>Historias de usuario</a:t>
            </a:r>
          </a:p>
        </p:txBody>
      </p:sp>
      <p:pic>
        <p:nvPicPr>
          <p:cNvPr id="6" name="Imagen 5">
            <a:extLst>
              <a:ext uri="{FF2B5EF4-FFF2-40B4-BE49-F238E27FC236}">
                <a16:creationId xmlns:a16="http://schemas.microsoft.com/office/drawing/2014/main" id="{5216E1B5-B28F-44DB-91E8-109BDD903E19}"/>
              </a:ext>
            </a:extLst>
          </p:cNvPr>
          <p:cNvPicPr>
            <a:picLocks noChangeAspect="1"/>
          </p:cNvPicPr>
          <p:nvPr/>
        </p:nvPicPr>
        <p:blipFill>
          <a:blip r:embed="rId4"/>
          <a:stretch>
            <a:fillRect/>
          </a:stretch>
        </p:blipFill>
        <p:spPr>
          <a:xfrm>
            <a:off x="3574574" y="1003869"/>
            <a:ext cx="4829849" cy="5639237"/>
          </a:xfrm>
          <a:prstGeom prst="rect">
            <a:avLst/>
          </a:prstGeom>
        </p:spPr>
      </p:pic>
    </p:spTree>
    <p:extLst>
      <p:ext uri="{BB962C8B-B14F-4D97-AF65-F5344CB8AC3E}">
        <p14:creationId xmlns:p14="http://schemas.microsoft.com/office/powerpoint/2010/main" val="59369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32B532-EB3E-428B-9224-EFA237D16A73}"/>
              </a:ext>
            </a:extLst>
          </p:cNvPr>
          <p:cNvSpPr>
            <a:spLocks noGrp="1"/>
          </p:cNvSpPr>
          <p:nvPr>
            <p:ph type="title"/>
          </p:nvPr>
        </p:nvSpPr>
        <p:spPr>
          <a:xfrm>
            <a:off x="504013" y="542925"/>
            <a:ext cx="2897224" cy="1466884"/>
          </a:xfrm>
        </p:spPr>
        <p:txBody>
          <a:bodyPr rtlCol="0"/>
          <a:lstStyle/>
          <a:p>
            <a:pPr rtl="0"/>
            <a:r>
              <a:rPr lang="es-ES" sz="4400" dirty="0"/>
              <a:t>Plan de </a:t>
            </a:r>
            <a:br>
              <a:rPr lang="es-ES" sz="4400" dirty="0"/>
            </a:br>
            <a:r>
              <a:rPr lang="es-ES" sz="4400" dirty="0"/>
              <a:t>trabajo</a:t>
            </a:r>
          </a:p>
        </p:txBody>
      </p:sp>
      <p:sp>
        <p:nvSpPr>
          <p:cNvPr id="3" name="Marcador de número de diapositiva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rtlCol="0"/>
          <a:lstStyle/>
          <a:p>
            <a:pPr rtl="0"/>
            <a:fld id="{9EC71654-96A5-4280-94F3-931C61A9F92C}" type="slidenum">
              <a:rPr lang="es-ES" smtClean="0"/>
              <a:pPr rtl="0"/>
              <a:t>17</a:t>
            </a:fld>
            <a:endParaRPr lang="es-ES" dirty="0"/>
          </a:p>
        </p:txBody>
      </p:sp>
      <p:sp>
        <p:nvSpPr>
          <p:cNvPr id="7" name="Rectángulo 6">
            <a:extLst>
              <a:ext uri="{FF2B5EF4-FFF2-40B4-BE49-F238E27FC236}">
                <a16:creationId xmlns:a16="http://schemas.microsoft.com/office/drawing/2014/main" id="{124A8B9C-66F9-4674-A2D6-CCDA33FCAFF1}"/>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Picture 4" descr="Archivo:Logo DuocUC.svg - Wikipedia, la enciclopedia libre">
            <a:extLst>
              <a:ext uri="{FF2B5EF4-FFF2-40B4-BE49-F238E27FC236}">
                <a16:creationId xmlns:a16="http://schemas.microsoft.com/office/drawing/2014/main" id="{1C3BBB2C-DA3D-46F1-BDBC-42E1E96BF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5CF92CF4-2782-4594-8C5B-E5DD4A94FB71}"/>
              </a:ext>
            </a:extLst>
          </p:cNvPr>
          <p:cNvPicPr>
            <a:picLocks noChangeAspect="1"/>
          </p:cNvPicPr>
          <p:nvPr/>
        </p:nvPicPr>
        <p:blipFill>
          <a:blip r:embed="rId4"/>
          <a:stretch>
            <a:fillRect/>
          </a:stretch>
        </p:blipFill>
        <p:spPr>
          <a:xfrm>
            <a:off x="3853295" y="263043"/>
            <a:ext cx="7338580" cy="6331914"/>
          </a:xfrm>
          <a:prstGeom prst="rect">
            <a:avLst/>
          </a:prstGeom>
        </p:spPr>
      </p:pic>
      <p:sp>
        <p:nvSpPr>
          <p:cNvPr id="4" name="CuadroTexto 3">
            <a:extLst>
              <a:ext uri="{FF2B5EF4-FFF2-40B4-BE49-F238E27FC236}">
                <a16:creationId xmlns:a16="http://schemas.microsoft.com/office/drawing/2014/main" id="{D7B04DC6-BDB1-853A-B673-3EE8F2256B04}"/>
              </a:ext>
            </a:extLst>
          </p:cNvPr>
          <p:cNvSpPr txBox="1"/>
          <p:nvPr/>
        </p:nvSpPr>
        <p:spPr>
          <a:xfrm>
            <a:off x="190500" y="2591195"/>
            <a:ext cx="3662795" cy="2031325"/>
          </a:xfrm>
          <a:prstGeom prst="rect">
            <a:avLst/>
          </a:prstGeom>
          <a:noFill/>
        </p:spPr>
        <p:txBody>
          <a:bodyPr wrap="square" rtlCol="0">
            <a:spAutoFit/>
          </a:bodyPr>
          <a:lstStyle/>
          <a:p>
            <a:r>
              <a:rPr lang="es-MX" b="1" dirty="0"/>
              <a:t>Facilitadores: </a:t>
            </a:r>
            <a:r>
              <a:rPr lang="es-MX" dirty="0"/>
              <a:t>Disponibilidad de recursos de tecnológicos , apoyo de docentes y acceso a plataformas online</a:t>
            </a:r>
          </a:p>
          <a:p>
            <a:r>
              <a:rPr lang="es-MX" b="1" dirty="0"/>
              <a:t>Obstaculizadores: </a:t>
            </a:r>
            <a:r>
              <a:rPr lang="es-MX" dirty="0"/>
              <a:t>Problemas con hardware </a:t>
            </a:r>
            <a:r>
              <a:rPr lang="es-MX" dirty="0" err="1"/>
              <a:t>IoT</a:t>
            </a:r>
            <a:r>
              <a:rPr lang="es-MX" dirty="0"/>
              <a:t>, limitaciones de tiempo o coordinación del equipo</a:t>
            </a:r>
            <a:endParaRPr lang="es-CL" dirty="0"/>
          </a:p>
        </p:txBody>
      </p:sp>
    </p:spTree>
    <p:extLst>
      <p:ext uri="{BB962C8B-B14F-4D97-AF65-F5344CB8AC3E}">
        <p14:creationId xmlns:p14="http://schemas.microsoft.com/office/powerpoint/2010/main" val="1169930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EF1EC83-BFC5-12DC-73B3-5C25808D229A}"/>
              </a:ext>
            </a:extLst>
          </p:cNvPr>
          <p:cNvSpPr>
            <a:spLocks noGrp="1"/>
          </p:cNvSpPr>
          <p:nvPr>
            <p:ph type="sldNum" sz="quarter" idx="12"/>
          </p:nvPr>
        </p:nvSpPr>
        <p:spPr/>
        <p:txBody>
          <a:bodyPr/>
          <a:lstStyle/>
          <a:p>
            <a:pPr rtl="0"/>
            <a:fld id="{9EC71654-96A5-4280-94F3-931C61A9F92C}" type="slidenum">
              <a:rPr lang="es-ES" noProof="0" smtClean="0"/>
              <a:pPr rtl="0"/>
              <a:t>18</a:t>
            </a:fld>
            <a:endParaRPr lang="es-ES" noProof="0" dirty="0"/>
          </a:p>
        </p:txBody>
      </p:sp>
      <p:sp>
        <p:nvSpPr>
          <p:cNvPr id="4" name="CuadroTexto 3">
            <a:extLst>
              <a:ext uri="{FF2B5EF4-FFF2-40B4-BE49-F238E27FC236}">
                <a16:creationId xmlns:a16="http://schemas.microsoft.com/office/drawing/2014/main" id="{996C354C-EF78-5C63-9911-F70C1592AA50}"/>
              </a:ext>
            </a:extLst>
          </p:cNvPr>
          <p:cNvSpPr txBox="1"/>
          <p:nvPr/>
        </p:nvSpPr>
        <p:spPr>
          <a:xfrm>
            <a:off x="382850" y="434312"/>
            <a:ext cx="11128076" cy="5293757"/>
          </a:xfrm>
          <a:prstGeom prst="rect">
            <a:avLst/>
          </a:prstGeom>
          <a:noFill/>
        </p:spPr>
        <p:txBody>
          <a:bodyPr wrap="square" rtlCol="0">
            <a:spAutoFit/>
          </a:bodyPr>
          <a:lstStyle/>
          <a:p>
            <a:r>
              <a:rPr lang="es-MX" sz="3200" b="1" dirty="0"/>
              <a:t>Plan de Trabajo</a:t>
            </a:r>
          </a:p>
          <a:p>
            <a:r>
              <a:rPr lang="es-MX" b="1" dirty="0"/>
              <a:t>Fase 1: Análisis y Desarrollo Inicial</a:t>
            </a:r>
          </a:p>
          <a:p>
            <a:pPr>
              <a:buFont typeface="Arial" panose="020B0604020202020204" pitchFamily="34" charset="0"/>
              <a:buChar char="•"/>
            </a:pPr>
            <a:r>
              <a:rPr lang="es-MX" b="1" dirty="0"/>
              <a:t>Semana 1-2</a:t>
            </a:r>
            <a:br>
              <a:rPr lang="es-MX" dirty="0"/>
            </a:br>
            <a:r>
              <a:rPr lang="es-MX" b="1" dirty="0"/>
              <a:t>Definición del Proyecto</a:t>
            </a:r>
            <a:br>
              <a:rPr lang="es-MX" dirty="0"/>
            </a:br>
            <a:r>
              <a:rPr lang="es-MX" dirty="0"/>
              <a:t>Análisis de requisitos, definición de objetivos y alcance del proyecto. Revisión y aprobación inicial del plan.</a:t>
            </a:r>
          </a:p>
          <a:p>
            <a:pPr>
              <a:buFont typeface="Arial" panose="020B0604020202020204" pitchFamily="34" charset="0"/>
              <a:buChar char="•"/>
            </a:pPr>
            <a:r>
              <a:rPr lang="es-MX" b="1" dirty="0"/>
              <a:t>Semana 3-4</a:t>
            </a:r>
            <a:br>
              <a:rPr lang="es-MX" dirty="0"/>
            </a:br>
            <a:r>
              <a:rPr lang="es-MX" b="1" dirty="0"/>
              <a:t>Diseño de Interfaz del Foro y Sistema de Autenticación</a:t>
            </a:r>
            <a:br>
              <a:rPr lang="es-MX" dirty="0"/>
            </a:br>
            <a:r>
              <a:rPr lang="es-MX" dirty="0"/>
              <a:t>Creación de los prototipos de la interfaz para el foro y el sistema de autenticación. Configuración del entorno de desarrollo y establecimiento de la estructura básica del proyecto.</a:t>
            </a:r>
          </a:p>
          <a:p>
            <a:pPr>
              <a:buFont typeface="Arial" panose="020B0604020202020204" pitchFamily="34" charset="0"/>
              <a:buChar char="•"/>
            </a:pPr>
            <a:r>
              <a:rPr lang="es-MX" b="1" dirty="0"/>
              <a:t>Semana 5-6</a:t>
            </a:r>
            <a:br>
              <a:rPr lang="es-MX" dirty="0"/>
            </a:br>
            <a:r>
              <a:rPr lang="es-MX" b="1" dirty="0"/>
              <a:t>Implementación del Foro y Sistema de Autenticación</a:t>
            </a:r>
            <a:br>
              <a:rPr lang="es-MX" dirty="0"/>
            </a:br>
            <a:r>
              <a:rPr lang="es-MX" dirty="0"/>
              <a:t>Desarrollo de la funcionalidad del foro, integración del sistema de autenticación, y pruebas unitarias iniciales.</a:t>
            </a:r>
          </a:p>
          <a:p>
            <a:r>
              <a:rPr lang="es-MX" b="1" dirty="0"/>
              <a:t>Fase 2: Integración de </a:t>
            </a:r>
            <a:r>
              <a:rPr lang="es-MX" b="1" dirty="0" err="1"/>
              <a:t>IoT</a:t>
            </a:r>
            <a:r>
              <a:rPr lang="es-MX" b="1" dirty="0"/>
              <a:t> y Pruebas</a:t>
            </a:r>
          </a:p>
          <a:p>
            <a:pPr>
              <a:buFont typeface="Arial" panose="020B0604020202020204" pitchFamily="34" charset="0"/>
              <a:buChar char="•"/>
            </a:pPr>
            <a:r>
              <a:rPr lang="es-MX" b="1" dirty="0"/>
              <a:t>Semana 7-8</a:t>
            </a:r>
            <a:br>
              <a:rPr lang="es-MX" dirty="0"/>
            </a:br>
            <a:r>
              <a:rPr lang="es-MX" b="1" dirty="0"/>
              <a:t>Configuración de Sensores para Estacionamiento</a:t>
            </a:r>
            <a:br>
              <a:rPr lang="es-MX" dirty="0"/>
            </a:br>
            <a:r>
              <a:rPr lang="es-MX" dirty="0"/>
              <a:t>Configuración e instalación de sensores </a:t>
            </a:r>
            <a:r>
              <a:rPr lang="es-MX" dirty="0" err="1"/>
              <a:t>IoT</a:t>
            </a:r>
            <a:r>
              <a:rPr lang="es-MX" dirty="0"/>
              <a:t> para gestionar el estacionamiento. Pruebas de conectividad y transmisión de datos.</a:t>
            </a:r>
          </a:p>
          <a:p>
            <a:endParaRPr lang="es-CL" dirty="0"/>
          </a:p>
        </p:txBody>
      </p:sp>
    </p:spTree>
    <p:extLst>
      <p:ext uri="{BB962C8B-B14F-4D97-AF65-F5344CB8AC3E}">
        <p14:creationId xmlns:p14="http://schemas.microsoft.com/office/powerpoint/2010/main" val="2979909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EF1EC83-BFC5-12DC-73B3-5C25808D229A}"/>
              </a:ext>
            </a:extLst>
          </p:cNvPr>
          <p:cNvSpPr>
            <a:spLocks noGrp="1"/>
          </p:cNvSpPr>
          <p:nvPr>
            <p:ph type="sldNum" sz="quarter" idx="12"/>
          </p:nvPr>
        </p:nvSpPr>
        <p:spPr/>
        <p:txBody>
          <a:bodyPr/>
          <a:lstStyle/>
          <a:p>
            <a:pPr rtl="0"/>
            <a:fld id="{9EC71654-96A5-4280-94F3-931C61A9F92C}" type="slidenum">
              <a:rPr lang="es-ES" noProof="0" smtClean="0"/>
              <a:pPr rtl="0"/>
              <a:t>19</a:t>
            </a:fld>
            <a:endParaRPr lang="es-ES" noProof="0" dirty="0"/>
          </a:p>
        </p:txBody>
      </p:sp>
      <p:sp>
        <p:nvSpPr>
          <p:cNvPr id="4" name="CuadroTexto 3">
            <a:extLst>
              <a:ext uri="{FF2B5EF4-FFF2-40B4-BE49-F238E27FC236}">
                <a16:creationId xmlns:a16="http://schemas.microsoft.com/office/drawing/2014/main" id="{996C354C-EF78-5C63-9911-F70C1592AA50}"/>
              </a:ext>
            </a:extLst>
          </p:cNvPr>
          <p:cNvSpPr txBox="1"/>
          <p:nvPr/>
        </p:nvSpPr>
        <p:spPr>
          <a:xfrm>
            <a:off x="382850" y="474345"/>
            <a:ext cx="11128076" cy="5909310"/>
          </a:xfrm>
          <a:prstGeom prst="rect">
            <a:avLst/>
          </a:prstGeom>
          <a:noFill/>
        </p:spPr>
        <p:txBody>
          <a:bodyPr wrap="square" rtlCol="0">
            <a:spAutoFit/>
          </a:bodyPr>
          <a:lstStyle/>
          <a:p>
            <a:pPr>
              <a:buFont typeface="Arial" panose="020B0604020202020204" pitchFamily="34" charset="0"/>
              <a:buChar char="•"/>
            </a:pPr>
            <a:r>
              <a:rPr lang="es-MX" b="1" dirty="0"/>
              <a:t>Semana 9-10</a:t>
            </a:r>
            <a:br>
              <a:rPr lang="es-MX" dirty="0"/>
            </a:br>
            <a:r>
              <a:rPr lang="es-MX" b="1" dirty="0"/>
              <a:t>Conectar el Sistema de Sensores </a:t>
            </a:r>
            <a:r>
              <a:rPr lang="es-MX" b="1" dirty="0" err="1"/>
              <a:t>IoT</a:t>
            </a:r>
            <a:r>
              <a:rPr lang="es-MX" b="1" dirty="0"/>
              <a:t> con la Plataforma Web</a:t>
            </a:r>
            <a:br>
              <a:rPr lang="es-MX" dirty="0"/>
            </a:br>
            <a:r>
              <a:rPr lang="es-MX" dirty="0"/>
              <a:t>Integración de los sensores </a:t>
            </a:r>
            <a:r>
              <a:rPr lang="es-MX" dirty="0" err="1"/>
              <a:t>IoT</a:t>
            </a:r>
            <a:r>
              <a:rPr lang="es-MX" dirty="0"/>
              <a:t> con la plataforma web, asegurando la correcta comunicación de datos entre ambos sistemas.</a:t>
            </a:r>
          </a:p>
          <a:p>
            <a:pPr>
              <a:buFont typeface="Arial" panose="020B0604020202020204" pitchFamily="34" charset="0"/>
              <a:buChar char="•"/>
            </a:pPr>
            <a:r>
              <a:rPr lang="es-MX" b="1" dirty="0"/>
              <a:t>Semana 11-12 </a:t>
            </a:r>
            <a:br>
              <a:rPr lang="es-MX" dirty="0"/>
            </a:br>
            <a:r>
              <a:rPr lang="es-MX" b="1" dirty="0"/>
              <a:t>Pruebas Funcionales y Despliegue en </a:t>
            </a:r>
            <a:r>
              <a:rPr lang="es-MX" b="1" dirty="0" err="1"/>
              <a:t>Railway</a:t>
            </a:r>
            <a:br>
              <a:rPr lang="es-MX" dirty="0"/>
            </a:br>
            <a:r>
              <a:rPr lang="es-MX" dirty="0"/>
              <a:t>Pruebas funcionales y de integración de todos los sistemas. Despliegue en la plataforma </a:t>
            </a:r>
            <a:r>
              <a:rPr lang="es-MX" dirty="0" err="1"/>
              <a:t>Railway</a:t>
            </a:r>
            <a:r>
              <a:rPr lang="es-MX" dirty="0"/>
              <a:t> y solución de problemas de última hora.</a:t>
            </a:r>
          </a:p>
          <a:p>
            <a:r>
              <a:rPr lang="es-MX" b="1" dirty="0"/>
              <a:t>Fase 3: Documentación, Optimización y Presentación</a:t>
            </a:r>
          </a:p>
          <a:p>
            <a:pPr>
              <a:buFont typeface="Arial" panose="020B0604020202020204" pitchFamily="34" charset="0"/>
              <a:buChar char="•"/>
            </a:pPr>
            <a:r>
              <a:rPr lang="es-MX" b="1" dirty="0"/>
              <a:t>Semana 13-14</a:t>
            </a:r>
            <a:br>
              <a:rPr lang="es-MX" dirty="0"/>
            </a:br>
            <a:r>
              <a:rPr lang="es-MX" b="1" dirty="0"/>
              <a:t>Documentación del Proyecto</a:t>
            </a:r>
            <a:br>
              <a:rPr lang="es-MX" dirty="0"/>
            </a:br>
            <a:r>
              <a:rPr lang="es-MX" dirty="0"/>
              <a:t>Redacción de la documentación técnica y del usuario, incluyendo manuales de operación y guías de mantenimiento.</a:t>
            </a:r>
          </a:p>
          <a:p>
            <a:pPr>
              <a:buFont typeface="Arial" panose="020B0604020202020204" pitchFamily="34" charset="0"/>
              <a:buChar char="•"/>
            </a:pPr>
            <a:r>
              <a:rPr lang="es-MX" b="1" dirty="0"/>
              <a:t>Semana 15-16</a:t>
            </a:r>
            <a:br>
              <a:rPr lang="es-MX" dirty="0"/>
            </a:br>
            <a:r>
              <a:rPr lang="es-MX" b="1" dirty="0"/>
              <a:t>Ajustes y Optimización Final</a:t>
            </a:r>
            <a:br>
              <a:rPr lang="es-MX" dirty="0"/>
            </a:br>
            <a:r>
              <a:rPr lang="es-MX" dirty="0"/>
              <a:t>Realización de ajustes finales, optimización del sistema, y revisión del proyecto con los </a:t>
            </a:r>
            <a:r>
              <a:rPr lang="es-MX" dirty="0" err="1"/>
              <a:t>stakeholders</a:t>
            </a:r>
            <a:r>
              <a:rPr lang="es-MX" dirty="0"/>
              <a:t> para asegurar que cumple con todos los requisitos.</a:t>
            </a:r>
          </a:p>
          <a:p>
            <a:pPr>
              <a:buFont typeface="Arial" panose="020B0604020202020204" pitchFamily="34" charset="0"/>
              <a:buChar char="•"/>
            </a:pPr>
            <a:r>
              <a:rPr lang="es-MX" b="1" dirty="0"/>
              <a:t>Semana 17-18</a:t>
            </a:r>
            <a:br>
              <a:rPr lang="es-MX" dirty="0"/>
            </a:br>
            <a:r>
              <a:rPr lang="es-MX" b="1" dirty="0"/>
              <a:t>Presentación del Proyecto</a:t>
            </a:r>
            <a:br>
              <a:rPr lang="es-MX" dirty="0"/>
            </a:br>
            <a:r>
              <a:rPr lang="es-MX" dirty="0"/>
              <a:t>Preparación y entrega de la presentación final del proyecto, destacando los logros, desafíos superados, y demostración del funcionamiento del sistema.</a:t>
            </a:r>
          </a:p>
          <a:p>
            <a:endParaRPr lang="es-CL" dirty="0"/>
          </a:p>
        </p:txBody>
      </p:sp>
    </p:spTree>
    <p:extLst>
      <p:ext uri="{BB962C8B-B14F-4D97-AF65-F5344CB8AC3E}">
        <p14:creationId xmlns:p14="http://schemas.microsoft.com/office/powerpoint/2010/main" val="2105793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D7BD0DE9-1FA8-4A0B-A7DE-F83F18228F4B}"/>
              </a:ext>
            </a:extLst>
          </p:cNvPr>
          <p:cNvSpPr/>
          <p:nvPr/>
        </p:nvSpPr>
        <p:spPr>
          <a:xfrm>
            <a:off x="790575" y="1457325"/>
            <a:ext cx="5000626"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Rectángulo 29">
            <a:extLst>
              <a:ext uri="{FF2B5EF4-FFF2-40B4-BE49-F238E27FC236}">
                <a16:creationId xmlns:a16="http://schemas.microsoft.com/office/drawing/2014/main" id="{07A284C8-8E1A-457D-8697-579541298949}"/>
              </a:ext>
            </a:extLst>
          </p:cNvPr>
          <p:cNvSpPr/>
          <p:nvPr/>
        </p:nvSpPr>
        <p:spPr>
          <a:xfrm>
            <a:off x="6626506" y="1209537"/>
            <a:ext cx="5372100" cy="2476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3" name="Rectángulo 32">
            <a:extLst>
              <a:ext uri="{FF2B5EF4-FFF2-40B4-BE49-F238E27FC236}">
                <a16:creationId xmlns:a16="http://schemas.microsoft.com/office/drawing/2014/main" id="{F9089563-CB1D-43FC-A6D9-D25E2D38B86B}"/>
              </a:ext>
            </a:extLst>
          </p:cNvPr>
          <p:cNvSpPr/>
          <p:nvPr/>
        </p:nvSpPr>
        <p:spPr>
          <a:xfrm>
            <a:off x="190500" y="210449"/>
            <a:ext cx="11808106" cy="2838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4" name="Rectángulo 33">
            <a:extLst>
              <a:ext uri="{FF2B5EF4-FFF2-40B4-BE49-F238E27FC236}">
                <a16:creationId xmlns:a16="http://schemas.microsoft.com/office/drawing/2014/main" id="{772BF9CF-7EED-4622-B7F8-8315F8684CA7}"/>
              </a:ext>
            </a:extLst>
          </p:cNvPr>
          <p:cNvSpPr/>
          <p:nvPr/>
        </p:nvSpPr>
        <p:spPr>
          <a:xfrm>
            <a:off x="2650844" y="1372961"/>
            <a:ext cx="2588705" cy="3740036"/>
          </a:xfrm>
          <a:prstGeom prst="rect">
            <a:avLst/>
          </a:prstGeom>
          <a:solidFill>
            <a:srgbClr val="0D1D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 name="Título 1">
            <a:extLst>
              <a:ext uri="{FF2B5EF4-FFF2-40B4-BE49-F238E27FC236}">
                <a16:creationId xmlns:a16="http://schemas.microsoft.com/office/drawing/2014/main" id="{8FBFCA16-8D78-4A87-9023-708458E3A4F3}"/>
              </a:ext>
            </a:extLst>
          </p:cNvPr>
          <p:cNvSpPr>
            <a:spLocks noGrp="1"/>
          </p:cNvSpPr>
          <p:nvPr>
            <p:ph type="title"/>
          </p:nvPr>
        </p:nvSpPr>
        <p:spPr>
          <a:xfrm>
            <a:off x="3942194" y="210449"/>
            <a:ext cx="4930494" cy="920336"/>
          </a:xfrm>
        </p:spPr>
        <p:txBody>
          <a:bodyPr rtlCol="0"/>
          <a:lstStyle/>
          <a:p>
            <a:pPr rtl="0"/>
            <a:r>
              <a:rPr lang="es-ES" sz="4000" dirty="0">
                <a:solidFill>
                  <a:schemeClr val="bg1"/>
                </a:solidFill>
              </a:rPr>
              <a:t>Equipo de trabajo</a:t>
            </a:r>
          </a:p>
        </p:txBody>
      </p:sp>
      <p:sp>
        <p:nvSpPr>
          <p:cNvPr id="35" name="Rectángulo 34">
            <a:extLst>
              <a:ext uri="{FF2B5EF4-FFF2-40B4-BE49-F238E27FC236}">
                <a16:creationId xmlns:a16="http://schemas.microsoft.com/office/drawing/2014/main" id="{CD160A8B-A177-4FB2-88DF-7F24DC4F04F3}"/>
              </a:ext>
            </a:extLst>
          </p:cNvPr>
          <p:cNvSpPr/>
          <p:nvPr/>
        </p:nvSpPr>
        <p:spPr>
          <a:xfrm>
            <a:off x="6893439" y="1372961"/>
            <a:ext cx="2588705" cy="3740036"/>
          </a:xfrm>
          <a:prstGeom prst="rect">
            <a:avLst/>
          </a:prstGeom>
          <a:solidFill>
            <a:srgbClr val="0D1D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 name="Marcador de número de diapositiva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rtlCol="0"/>
          <a:lstStyle/>
          <a:p>
            <a:pPr rtl="0"/>
            <a:fld id="{9EC71654-96A5-4280-94F3-931C61A9F92C}" type="slidenum">
              <a:rPr lang="es-ES" smtClean="0"/>
              <a:pPr rtl="0"/>
              <a:t>2</a:t>
            </a:fld>
            <a:endParaRPr lang="es-ES" dirty="0"/>
          </a:p>
        </p:txBody>
      </p:sp>
      <p:sp>
        <p:nvSpPr>
          <p:cNvPr id="9" name="Marcador de contenido 8">
            <a:extLst>
              <a:ext uri="{FF2B5EF4-FFF2-40B4-BE49-F238E27FC236}">
                <a16:creationId xmlns:a16="http://schemas.microsoft.com/office/drawing/2014/main" id="{D66C6D21-6780-4D8A-9B6F-582E0BD2DC2E}"/>
              </a:ext>
            </a:extLst>
          </p:cNvPr>
          <p:cNvSpPr>
            <a:spLocks noGrp="1"/>
          </p:cNvSpPr>
          <p:nvPr>
            <p:ph idx="17"/>
          </p:nvPr>
        </p:nvSpPr>
        <p:spPr>
          <a:xfrm>
            <a:off x="2650844" y="3251751"/>
            <a:ext cx="2588705" cy="495389"/>
          </a:xfrm>
        </p:spPr>
        <p:txBody>
          <a:bodyPr rtlCol="0"/>
          <a:lstStyle/>
          <a:p>
            <a:pPr rtl="0"/>
            <a:r>
              <a:rPr lang="es-ES" dirty="0">
                <a:solidFill>
                  <a:schemeClr val="bg1"/>
                </a:solidFill>
              </a:rPr>
              <a:t>Carlos Alvarez</a:t>
            </a:r>
          </a:p>
        </p:txBody>
      </p:sp>
      <p:sp>
        <p:nvSpPr>
          <p:cNvPr id="11" name="Marcador de contenido 10">
            <a:extLst>
              <a:ext uri="{FF2B5EF4-FFF2-40B4-BE49-F238E27FC236}">
                <a16:creationId xmlns:a16="http://schemas.microsoft.com/office/drawing/2014/main" id="{90DE57B2-448D-4C8D-8B9C-FFDDFB0A9208}"/>
              </a:ext>
            </a:extLst>
          </p:cNvPr>
          <p:cNvSpPr>
            <a:spLocks noGrp="1"/>
          </p:cNvSpPr>
          <p:nvPr>
            <p:ph idx="19"/>
          </p:nvPr>
        </p:nvSpPr>
        <p:spPr>
          <a:xfrm>
            <a:off x="6915041" y="3251751"/>
            <a:ext cx="2588705" cy="495389"/>
          </a:xfrm>
        </p:spPr>
        <p:txBody>
          <a:bodyPr rtlCol="0"/>
          <a:lstStyle/>
          <a:p>
            <a:pPr rtl="0"/>
            <a:r>
              <a:rPr lang="es-ES" dirty="0">
                <a:solidFill>
                  <a:schemeClr val="bg1"/>
                </a:solidFill>
              </a:rPr>
              <a:t>Jarot rivera</a:t>
            </a:r>
          </a:p>
        </p:txBody>
      </p:sp>
      <p:sp>
        <p:nvSpPr>
          <p:cNvPr id="16" name="Rectángulo 15">
            <a:extLst>
              <a:ext uri="{FF2B5EF4-FFF2-40B4-BE49-F238E27FC236}">
                <a16:creationId xmlns:a16="http://schemas.microsoft.com/office/drawing/2014/main" id="{B54719E5-0F19-489C-9723-2951A3922C30}"/>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8" name="Picture 4" descr="Archivo:Logo DuocUC.svg - Wikipedia, la enciclopedia libre">
            <a:extLst>
              <a:ext uri="{FF2B5EF4-FFF2-40B4-BE49-F238E27FC236}">
                <a16:creationId xmlns:a16="http://schemas.microsoft.com/office/drawing/2014/main" id="{51A85D2D-13A4-49B0-A78E-5C9F3649A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ector recto 36">
            <a:extLst>
              <a:ext uri="{FF2B5EF4-FFF2-40B4-BE49-F238E27FC236}">
                <a16:creationId xmlns:a16="http://schemas.microsoft.com/office/drawing/2014/main" id="{31AB6A24-12B9-466C-9D38-0EA491E40AF1}"/>
              </a:ext>
            </a:extLst>
          </p:cNvPr>
          <p:cNvCxnSpPr/>
          <p:nvPr/>
        </p:nvCxnSpPr>
        <p:spPr>
          <a:xfrm>
            <a:off x="2913494" y="3819525"/>
            <a:ext cx="2057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167ADC4B-C7D9-42B9-8E27-4A226A4024C8}"/>
              </a:ext>
            </a:extLst>
          </p:cNvPr>
          <p:cNvCxnSpPr/>
          <p:nvPr/>
        </p:nvCxnSpPr>
        <p:spPr>
          <a:xfrm>
            <a:off x="7180694" y="3819525"/>
            <a:ext cx="205740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52307941-E55B-4808-8B87-B2146CDACE19}"/>
              </a:ext>
            </a:extLst>
          </p:cNvPr>
          <p:cNvSpPr txBox="1"/>
          <p:nvPr/>
        </p:nvSpPr>
        <p:spPr>
          <a:xfrm>
            <a:off x="3230028" y="3912263"/>
            <a:ext cx="1448378" cy="369332"/>
          </a:xfrm>
          <a:prstGeom prst="rect">
            <a:avLst/>
          </a:prstGeom>
          <a:noFill/>
        </p:spPr>
        <p:txBody>
          <a:bodyPr wrap="square" rtlCol="0">
            <a:spAutoFit/>
          </a:bodyPr>
          <a:lstStyle/>
          <a:p>
            <a:r>
              <a:rPr lang="es-ES" dirty="0">
                <a:solidFill>
                  <a:schemeClr val="bg1"/>
                </a:solidFill>
              </a:rPr>
              <a:t>Desarrollador</a:t>
            </a:r>
            <a:endParaRPr lang="es-CL" dirty="0">
              <a:solidFill>
                <a:schemeClr val="bg1"/>
              </a:solidFill>
            </a:endParaRPr>
          </a:p>
        </p:txBody>
      </p:sp>
      <p:sp>
        <p:nvSpPr>
          <p:cNvPr id="40" name="CuadroTexto 39">
            <a:extLst>
              <a:ext uri="{FF2B5EF4-FFF2-40B4-BE49-F238E27FC236}">
                <a16:creationId xmlns:a16="http://schemas.microsoft.com/office/drawing/2014/main" id="{35289239-5FCD-444C-8EEC-CF74DD28BA88}"/>
              </a:ext>
            </a:extLst>
          </p:cNvPr>
          <p:cNvSpPr txBox="1"/>
          <p:nvPr/>
        </p:nvSpPr>
        <p:spPr>
          <a:xfrm>
            <a:off x="7485205" y="3910564"/>
            <a:ext cx="1448378" cy="369332"/>
          </a:xfrm>
          <a:prstGeom prst="rect">
            <a:avLst/>
          </a:prstGeom>
          <a:noFill/>
        </p:spPr>
        <p:txBody>
          <a:bodyPr wrap="square" rtlCol="0">
            <a:spAutoFit/>
          </a:bodyPr>
          <a:lstStyle/>
          <a:p>
            <a:r>
              <a:rPr lang="es-ES" dirty="0">
                <a:solidFill>
                  <a:schemeClr val="bg1"/>
                </a:solidFill>
              </a:rPr>
              <a:t>Desarrollador</a:t>
            </a:r>
            <a:endParaRPr lang="es-CL" dirty="0">
              <a:solidFill>
                <a:schemeClr val="bg1"/>
              </a:solidFill>
            </a:endParaRPr>
          </a:p>
        </p:txBody>
      </p:sp>
      <p:pic>
        <p:nvPicPr>
          <p:cNvPr id="3074" name="Picture 2" descr="El perrito del codsito">
            <a:extLst>
              <a:ext uri="{FF2B5EF4-FFF2-40B4-BE49-F238E27FC236}">
                <a16:creationId xmlns:a16="http://schemas.microsoft.com/office/drawing/2014/main" id="{EF79D2CD-2D33-4BFA-84EF-14A0EADEE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090" y="1558825"/>
            <a:ext cx="1711402" cy="14892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5" name="Imagen 44">
            <a:extLst>
              <a:ext uri="{FF2B5EF4-FFF2-40B4-BE49-F238E27FC236}">
                <a16:creationId xmlns:a16="http://schemas.microsoft.com/office/drawing/2014/main" id="{69B96A42-3E4A-4EC2-B7EA-2F164AE64F12}"/>
              </a:ext>
            </a:extLst>
          </p:cNvPr>
          <p:cNvPicPr>
            <a:picLocks noChangeAspect="1"/>
          </p:cNvPicPr>
          <p:nvPr/>
        </p:nvPicPr>
        <p:blipFill>
          <a:blip r:embed="rId5"/>
          <a:stretch>
            <a:fillRect/>
          </a:stretch>
        </p:blipFill>
        <p:spPr>
          <a:xfrm>
            <a:off x="3098516" y="1558825"/>
            <a:ext cx="1711401" cy="14892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49" name="Conector recto 48">
            <a:extLst>
              <a:ext uri="{FF2B5EF4-FFF2-40B4-BE49-F238E27FC236}">
                <a16:creationId xmlns:a16="http://schemas.microsoft.com/office/drawing/2014/main" id="{99264FE2-9863-4D10-86B2-61FD0FF02503}"/>
              </a:ext>
            </a:extLst>
          </p:cNvPr>
          <p:cNvCxnSpPr>
            <a:cxnSpLocks/>
          </p:cNvCxnSpPr>
          <p:nvPr/>
        </p:nvCxnSpPr>
        <p:spPr>
          <a:xfrm>
            <a:off x="3743325" y="1057275"/>
            <a:ext cx="512936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634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02E7FE-C74E-1C82-B41D-6B05D477A27E}"/>
              </a:ext>
            </a:extLst>
          </p:cNvPr>
          <p:cNvSpPr>
            <a:spLocks noGrp="1"/>
          </p:cNvSpPr>
          <p:nvPr>
            <p:ph type="title"/>
          </p:nvPr>
        </p:nvSpPr>
        <p:spPr/>
        <p:txBody>
          <a:bodyPr/>
          <a:lstStyle/>
          <a:p>
            <a:r>
              <a:rPr lang="es-MX" dirty="0"/>
              <a:t>Evidencias</a:t>
            </a:r>
            <a:endParaRPr lang="es-CL" dirty="0"/>
          </a:p>
        </p:txBody>
      </p:sp>
      <p:sp>
        <p:nvSpPr>
          <p:cNvPr id="3" name="Marcador de número de diapositiva 2">
            <a:extLst>
              <a:ext uri="{FF2B5EF4-FFF2-40B4-BE49-F238E27FC236}">
                <a16:creationId xmlns:a16="http://schemas.microsoft.com/office/drawing/2014/main" id="{0D6A524B-CA76-8AF5-E67D-2D312FD7B3A7}"/>
              </a:ext>
            </a:extLst>
          </p:cNvPr>
          <p:cNvSpPr>
            <a:spLocks noGrp="1"/>
          </p:cNvSpPr>
          <p:nvPr>
            <p:ph type="sldNum" sz="quarter" idx="12"/>
          </p:nvPr>
        </p:nvSpPr>
        <p:spPr/>
        <p:txBody>
          <a:bodyPr/>
          <a:lstStyle/>
          <a:p>
            <a:pPr rtl="0"/>
            <a:fld id="{9EC71654-96A5-4280-94F3-931C61A9F92C}" type="slidenum">
              <a:rPr lang="es-ES" noProof="0" smtClean="0"/>
              <a:pPr rtl="0"/>
              <a:t>20</a:t>
            </a:fld>
            <a:endParaRPr lang="es-ES" noProof="0" dirty="0"/>
          </a:p>
        </p:txBody>
      </p:sp>
      <p:sp>
        <p:nvSpPr>
          <p:cNvPr id="4" name="CuadroTexto 3">
            <a:extLst>
              <a:ext uri="{FF2B5EF4-FFF2-40B4-BE49-F238E27FC236}">
                <a16:creationId xmlns:a16="http://schemas.microsoft.com/office/drawing/2014/main" id="{DB505EE5-C204-6838-306E-0EAF2045EBFC}"/>
              </a:ext>
            </a:extLst>
          </p:cNvPr>
          <p:cNvSpPr txBox="1"/>
          <p:nvPr/>
        </p:nvSpPr>
        <p:spPr>
          <a:xfrm>
            <a:off x="485775" y="1571625"/>
            <a:ext cx="5991225" cy="3785652"/>
          </a:xfrm>
          <a:prstGeom prst="rect">
            <a:avLst/>
          </a:prstGeom>
          <a:noFill/>
        </p:spPr>
        <p:txBody>
          <a:bodyPr wrap="square" rtlCol="0">
            <a:spAutoFit/>
          </a:bodyPr>
          <a:lstStyle/>
          <a:p>
            <a:r>
              <a:rPr lang="es-MX" sz="2000" b="1" dirty="0"/>
              <a:t>Código Fuente: </a:t>
            </a:r>
            <a:r>
              <a:rPr lang="es-MX" sz="2000" dirty="0"/>
              <a:t>Demostración del desarrollo del software mediante repositorios </a:t>
            </a:r>
            <a:r>
              <a:rPr lang="es-MX" sz="2000"/>
              <a:t>en GitHub.</a:t>
            </a:r>
            <a:endParaRPr lang="es-MX" sz="2000" dirty="0"/>
          </a:p>
          <a:p>
            <a:endParaRPr lang="es-MX" sz="2000" dirty="0"/>
          </a:p>
          <a:p>
            <a:r>
              <a:rPr lang="es-MX" sz="2000" b="1" dirty="0"/>
              <a:t>Prototipos: </a:t>
            </a:r>
            <a:r>
              <a:rPr lang="es-MX" sz="2000" dirty="0"/>
              <a:t>Mockups y diseño de la interfaz en </a:t>
            </a:r>
            <a:r>
              <a:rPr lang="es-MX" sz="2000" dirty="0" err="1"/>
              <a:t>Figma</a:t>
            </a:r>
            <a:r>
              <a:rPr lang="es-MX" sz="2000" dirty="0"/>
              <a:t> </a:t>
            </a:r>
          </a:p>
          <a:p>
            <a:r>
              <a:rPr lang="es-MX" sz="2000" b="1" dirty="0"/>
              <a:t>Despliegue: </a:t>
            </a:r>
            <a:r>
              <a:rPr lang="es-MX" sz="2000" dirty="0"/>
              <a:t>URL de la aplicación en la plataforma PaaS.</a:t>
            </a:r>
          </a:p>
          <a:p>
            <a:endParaRPr lang="es-MX" sz="2000" dirty="0"/>
          </a:p>
          <a:p>
            <a:r>
              <a:rPr lang="es-MX" sz="2000" b="1" dirty="0"/>
              <a:t>Documentación: </a:t>
            </a:r>
            <a:r>
              <a:rPr lang="es-MX" sz="2000" dirty="0"/>
              <a:t>Informes técnicos y manuales de usuario que expliquen el funcionamiento de la aplicación.</a:t>
            </a:r>
          </a:p>
          <a:p>
            <a:endParaRPr lang="es-MX" sz="2000" dirty="0"/>
          </a:p>
          <a:p>
            <a:r>
              <a:rPr lang="es-MX" sz="2000" b="1" dirty="0"/>
              <a:t>Pruebas y validación: </a:t>
            </a:r>
            <a:r>
              <a:rPr lang="es-MX" sz="2000" dirty="0"/>
              <a:t>Resultados de pruebas funcionales y de integración documentados.</a:t>
            </a:r>
            <a:endParaRPr lang="es-CL" sz="2000" dirty="0"/>
          </a:p>
        </p:txBody>
      </p:sp>
    </p:spTree>
    <p:extLst>
      <p:ext uri="{BB962C8B-B14F-4D97-AF65-F5344CB8AC3E}">
        <p14:creationId xmlns:p14="http://schemas.microsoft.com/office/powerpoint/2010/main" val="2717520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4A574-1D4F-52BB-9E0A-E26C8E72C420}"/>
              </a:ext>
            </a:extLst>
          </p:cNvPr>
          <p:cNvSpPr>
            <a:spLocks noGrp="1"/>
          </p:cNvSpPr>
          <p:nvPr>
            <p:ph type="title"/>
          </p:nvPr>
        </p:nvSpPr>
        <p:spPr>
          <a:xfrm>
            <a:off x="507556" y="214894"/>
            <a:ext cx="11150600" cy="509732"/>
          </a:xfrm>
        </p:spPr>
        <p:txBody>
          <a:bodyPr/>
          <a:lstStyle/>
          <a:p>
            <a:r>
              <a:rPr lang="es-MX" sz="2800" dirty="0">
                <a:latin typeface="Abadi" panose="020F0502020204030204" pitchFamily="34" charset="0"/>
              </a:rPr>
              <a:t>Mockup Foro</a:t>
            </a:r>
            <a:endParaRPr lang="es-CL" sz="2800" dirty="0">
              <a:latin typeface="Abadi" panose="020F0502020204030204" pitchFamily="34" charset="0"/>
            </a:endParaRPr>
          </a:p>
        </p:txBody>
      </p:sp>
      <p:sp>
        <p:nvSpPr>
          <p:cNvPr id="3" name="Marcador de número de diapositiva 2">
            <a:extLst>
              <a:ext uri="{FF2B5EF4-FFF2-40B4-BE49-F238E27FC236}">
                <a16:creationId xmlns:a16="http://schemas.microsoft.com/office/drawing/2014/main" id="{92A2EA0F-BB17-8248-1B9B-67F2E5B15B17}"/>
              </a:ext>
            </a:extLst>
          </p:cNvPr>
          <p:cNvSpPr>
            <a:spLocks noGrp="1"/>
          </p:cNvSpPr>
          <p:nvPr>
            <p:ph type="sldNum" sz="quarter" idx="12"/>
          </p:nvPr>
        </p:nvSpPr>
        <p:spPr/>
        <p:txBody>
          <a:bodyPr/>
          <a:lstStyle/>
          <a:p>
            <a:pPr rtl="0"/>
            <a:fld id="{9EC71654-96A5-4280-94F3-931C61A9F92C}" type="slidenum">
              <a:rPr lang="es-ES" noProof="0" smtClean="0"/>
              <a:pPr rtl="0"/>
              <a:t>21</a:t>
            </a:fld>
            <a:endParaRPr lang="es-ES" noProof="0" dirty="0"/>
          </a:p>
        </p:txBody>
      </p:sp>
      <p:pic>
        <p:nvPicPr>
          <p:cNvPr id="5" name="Imagen 4" descr="Interfaz de usuario gráfica&#10;&#10;Descripción generada automáticamente">
            <a:extLst>
              <a:ext uri="{FF2B5EF4-FFF2-40B4-BE49-F238E27FC236}">
                <a16:creationId xmlns:a16="http://schemas.microsoft.com/office/drawing/2014/main" id="{1A8E22FD-1BF8-2E2C-1767-7E42C50F0F45}"/>
              </a:ext>
            </a:extLst>
          </p:cNvPr>
          <p:cNvPicPr>
            <a:picLocks noChangeAspect="1"/>
          </p:cNvPicPr>
          <p:nvPr/>
        </p:nvPicPr>
        <p:blipFill>
          <a:blip r:embed="rId2"/>
          <a:stretch>
            <a:fillRect/>
          </a:stretch>
        </p:blipFill>
        <p:spPr>
          <a:xfrm>
            <a:off x="1466850" y="835989"/>
            <a:ext cx="8991600" cy="5619750"/>
          </a:xfrm>
          <a:prstGeom prst="rect">
            <a:avLst/>
          </a:prstGeom>
        </p:spPr>
      </p:pic>
    </p:spTree>
    <p:extLst>
      <p:ext uri="{BB962C8B-B14F-4D97-AF65-F5344CB8AC3E}">
        <p14:creationId xmlns:p14="http://schemas.microsoft.com/office/powerpoint/2010/main" val="3668719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D2032FAB-B72A-66B5-9E7E-D2347CBD99A1}"/>
              </a:ext>
            </a:extLst>
          </p:cNvPr>
          <p:cNvSpPr>
            <a:spLocks noGrp="1"/>
          </p:cNvSpPr>
          <p:nvPr>
            <p:ph type="sldNum" sz="quarter" idx="12"/>
          </p:nvPr>
        </p:nvSpPr>
        <p:spPr/>
        <p:txBody>
          <a:bodyPr/>
          <a:lstStyle/>
          <a:p>
            <a:pPr rtl="0"/>
            <a:fld id="{9EC71654-96A5-4280-94F3-931C61A9F92C}" type="slidenum">
              <a:rPr lang="es-ES" noProof="0" smtClean="0"/>
              <a:pPr rtl="0"/>
              <a:t>22</a:t>
            </a:fld>
            <a:endParaRPr lang="es-ES" noProof="0" dirty="0"/>
          </a:p>
        </p:txBody>
      </p:sp>
      <p:pic>
        <p:nvPicPr>
          <p:cNvPr id="5" name="Imagen 4" descr="Interfaz de usuario gráfica">
            <a:extLst>
              <a:ext uri="{FF2B5EF4-FFF2-40B4-BE49-F238E27FC236}">
                <a16:creationId xmlns:a16="http://schemas.microsoft.com/office/drawing/2014/main" id="{1B337F0C-2F46-2D5F-08C3-A6524860DB8B}"/>
              </a:ext>
            </a:extLst>
          </p:cNvPr>
          <p:cNvPicPr>
            <a:picLocks noChangeAspect="1"/>
          </p:cNvPicPr>
          <p:nvPr/>
        </p:nvPicPr>
        <p:blipFill>
          <a:blip r:embed="rId2"/>
          <a:stretch>
            <a:fillRect/>
          </a:stretch>
        </p:blipFill>
        <p:spPr>
          <a:xfrm>
            <a:off x="538126" y="92018"/>
            <a:ext cx="10825570" cy="6765981"/>
          </a:xfrm>
          <a:prstGeom prst="rect">
            <a:avLst/>
          </a:prstGeom>
        </p:spPr>
      </p:pic>
    </p:spTree>
    <p:extLst>
      <p:ext uri="{BB962C8B-B14F-4D97-AF65-F5344CB8AC3E}">
        <p14:creationId xmlns:p14="http://schemas.microsoft.com/office/powerpoint/2010/main" val="1228839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9282927C-83F3-EA39-90A6-42FDE88A5DE8}"/>
              </a:ext>
            </a:extLst>
          </p:cNvPr>
          <p:cNvSpPr>
            <a:spLocks noGrp="1"/>
          </p:cNvSpPr>
          <p:nvPr>
            <p:ph type="sldNum" sz="quarter" idx="12"/>
          </p:nvPr>
        </p:nvSpPr>
        <p:spPr/>
        <p:txBody>
          <a:bodyPr/>
          <a:lstStyle/>
          <a:p>
            <a:pPr rtl="0"/>
            <a:fld id="{9EC71654-96A5-4280-94F3-931C61A9F92C}" type="slidenum">
              <a:rPr lang="es-ES" noProof="0" smtClean="0"/>
              <a:pPr rtl="0"/>
              <a:t>23</a:t>
            </a:fld>
            <a:endParaRPr lang="es-ES" noProof="0" dirty="0"/>
          </a:p>
        </p:txBody>
      </p:sp>
      <p:pic>
        <p:nvPicPr>
          <p:cNvPr id="5" name="Imagen 4" descr="Interfaz de usuario gráfica, Aplicación&#10;&#10;Descripción generada automáticamente">
            <a:extLst>
              <a:ext uri="{FF2B5EF4-FFF2-40B4-BE49-F238E27FC236}">
                <a16:creationId xmlns:a16="http://schemas.microsoft.com/office/drawing/2014/main" id="{1B8F4720-E5EA-3B85-FE56-02E23BDF03C0}"/>
              </a:ext>
            </a:extLst>
          </p:cNvPr>
          <p:cNvPicPr>
            <a:picLocks noChangeAspect="1"/>
          </p:cNvPicPr>
          <p:nvPr/>
        </p:nvPicPr>
        <p:blipFill>
          <a:blip r:embed="rId2"/>
          <a:stretch>
            <a:fillRect/>
          </a:stretch>
        </p:blipFill>
        <p:spPr>
          <a:xfrm>
            <a:off x="1067171" y="422672"/>
            <a:ext cx="10296525" cy="6435328"/>
          </a:xfrm>
          <a:prstGeom prst="rect">
            <a:avLst/>
          </a:prstGeom>
        </p:spPr>
      </p:pic>
    </p:spTree>
    <p:extLst>
      <p:ext uri="{BB962C8B-B14F-4D97-AF65-F5344CB8AC3E}">
        <p14:creationId xmlns:p14="http://schemas.microsoft.com/office/powerpoint/2010/main" val="2294704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C86545D3-5577-E737-2138-0CD9C45D3418}"/>
              </a:ext>
            </a:extLst>
          </p:cNvPr>
          <p:cNvSpPr>
            <a:spLocks noGrp="1"/>
          </p:cNvSpPr>
          <p:nvPr>
            <p:ph type="sldNum" sz="quarter" idx="12"/>
          </p:nvPr>
        </p:nvSpPr>
        <p:spPr/>
        <p:txBody>
          <a:bodyPr/>
          <a:lstStyle/>
          <a:p>
            <a:pPr rtl="0"/>
            <a:fld id="{9EC71654-96A5-4280-94F3-931C61A9F92C}" type="slidenum">
              <a:rPr lang="es-ES" noProof="0" smtClean="0"/>
              <a:pPr rtl="0"/>
              <a:t>24</a:t>
            </a:fld>
            <a:endParaRPr lang="es-ES" noProof="0" dirty="0"/>
          </a:p>
        </p:txBody>
      </p:sp>
      <p:pic>
        <p:nvPicPr>
          <p:cNvPr id="5" name="Imagen 4" descr="Interfaz de usuario gráfica, Aplicación&#10;&#10;Descripción generada automáticamente">
            <a:extLst>
              <a:ext uri="{FF2B5EF4-FFF2-40B4-BE49-F238E27FC236}">
                <a16:creationId xmlns:a16="http://schemas.microsoft.com/office/drawing/2014/main" id="{A72E368D-82AC-046F-6E61-A4FF3FF5B8B6}"/>
              </a:ext>
            </a:extLst>
          </p:cNvPr>
          <p:cNvPicPr>
            <a:picLocks noChangeAspect="1"/>
          </p:cNvPicPr>
          <p:nvPr/>
        </p:nvPicPr>
        <p:blipFill>
          <a:blip r:embed="rId2"/>
          <a:stretch>
            <a:fillRect/>
          </a:stretch>
        </p:blipFill>
        <p:spPr>
          <a:xfrm>
            <a:off x="2407307" y="46612"/>
            <a:ext cx="7327243" cy="6811388"/>
          </a:xfrm>
          <a:prstGeom prst="rect">
            <a:avLst/>
          </a:prstGeom>
        </p:spPr>
      </p:pic>
    </p:spTree>
    <p:extLst>
      <p:ext uri="{BB962C8B-B14F-4D97-AF65-F5344CB8AC3E}">
        <p14:creationId xmlns:p14="http://schemas.microsoft.com/office/powerpoint/2010/main" val="3264294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DADED64F-3D4D-92A6-172E-6567CAC4DF13}"/>
              </a:ext>
            </a:extLst>
          </p:cNvPr>
          <p:cNvSpPr>
            <a:spLocks noGrp="1"/>
          </p:cNvSpPr>
          <p:nvPr>
            <p:ph type="sldNum" sz="quarter" idx="12"/>
          </p:nvPr>
        </p:nvSpPr>
        <p:spPr/>
        <p:txBody>
          <a:bodyPr/>
          <a:lstStyle/>
          <a:p>
            <a:pPr rtl="0"/>
            <a:fld id="{9EC71654-96A5-4280-94F3-931C61A9F92C}" type="slidenum">
              <a:rPr lang="es-ES" noProof="0" smtClean="0"/>
              <a:pPr rtl="0"/>
              <a:t>25</a:t>
            </a:fld>
            <a:endParaRPr lang="es-ES" noProof="0" dirty="0"/>
          </a:p>
        </p:txBody>
      </p:sp>
      <p:pic>
        <p:nvPicPr>
          <p:cNvPr id="5" name="Imagen 4" descr="Interfaz de usuario gráfica, Aplicación&#10;&#10;Descripción generada automáticamente">
            <a:extLst>
              <a:ext uri="{FF2B5EF4-FFF2-40B4-BE49-F238E27FC236}">
                <a16:creationId xmlns:a16="http://schemas.microsoft.com/office/drawing/2014/main" id="{79DE8AC2-FC3C-FB1D-9D04-65EC52217B45}"/>
              </a:ext>
            </a:extLst>
          </p:cNvPr>
          <p:cNvPicPr>
            <a:picLocks noChangeAspect="1"/>
          </p:cNvPicPr>
          <p:nvPr/>
        </p:nvPicPr>
        <p:blipFill>
          <a:blip r:embed="rId2"/>
          <a:stretch>
            <a:fillRect/>
          </a:stretch>
        </p:blipFill>
        <p:spPr>
          <a:xfrm>
            <a:off x="1909638" y="0"/>
            <a:ext cx="8372723" cy="6858000"/>
          </a:xfrm>
          <a:prstGeom prst="rect">
            <a:avLst/>
          </a:prstGeom>
        </p:spPr>
      </p:pic>
    </p:spTree>
    <p:extLst>
      <p:ext uri="{BB962C8B-B14F-4D97-AF65-F5344CB8AC3E}">
        <p14:creationId xmlns:p14="http://schemas.microsoft.com/office/powerpoint/2010/main" val="512869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DADED64F-3D4D-92A6-172E-6567CAC4DF13}"/>
              </a:ext>
            </a:extLst>
          </p:cNvPr>
          <p:cNvSpPr>
            <a:spLocks noGrp="1"/>
          </p:cNvSpPr>
          <p:nvPr>
            <p:ph type="sldNum" sz="quarter" idx="12"/>
          </p:nvPr>
        </p:nvSpPr>
        <p:spPr/>
        <p:txBody>
          <a:bodyPr/>
          <a:lstStyle/>
          <a:p>
            <a:pPr rtl="0"/>
            <a:fld id="{9EC71654-96A5-4280-94F3-931C61A9F92C}" type="slidenum">
              <a:rPr lang="es-ES" noProof="0" smtClean="0"/>
              <a:pPr rtl="0"/>
              <a:t>26</a:t>
            </a:fld>
            <a:endParaRPr lang="es-ES" noProof="0" dirty="0"/>
          </a:p>
        </p:txBody>
      </p:sp>
      <p:pic>
        <p:nvPicPr>
          <p:cNvPr id="4" name="Imagen 3" descr="Interfaz de usuario gráfica, Aplicación&#10;&#10;Descripción generada automáticamente">
            <a:extLst>
              <a:ext uri="{FF2B5EF4-FFF2-40B4-BE49-F238E27FC236}">
                <a16:creationId xmlns:a16="http://schemas.microsoft.com/office/drawing/2014/main" id="{151FD2A0-5CD5-6126-1067-5FC3D50C705A}"/>
              </a:ext>
            </a:extLst>
          </p:cNvPr>
          <p:cNvPicPr>
            <a:picLocks noChangeAspect="1"/>
          </p:cNvPicPr>
          <p:nvPr/>
        </p:nvPicPr>
        <p:blipFill>
          <a:blip r:embed="rId2"/>
          <a:stretch>
            <a:fillRect/>
          </a:stretch>
        </p:blipFill>
        <p:spPr>
          <a:xfrm>
            <a:off x="609600" y="136690"/>
            <a:ext cx="10754096" cy="6721310"/>
          </a:xfrm>
          <a:prstGeom prst="rect">
            <a:avLst/>
          </a:prstGeom>
        </p:spPr>
      </p:pic>
    </p:spTree>
    <p:extLst>
      <p:ext uri="{BB962C8B-B14F-4D97-AF65-F5344CB8AC3E}">
        <p14:creationId xmlns:p14="http://schemas.microsoft.com/office/powerpoint/2010/main" val="3887843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C5C8B886-C6D7-8784-A879-5AAF5E876E8A}"/>
              </a:ext>
            </a:extLst>
          </p:cNvPr>
          <p:cNvSpPr>
            <a:spLocks noGrp="1"/>
          </p:cNvSpPr>
          <p:nvPr>
            <p:ph type="sldNum" sz="quarter" idx="12"/>
          </p:nvPr>
        </p:nvSpPr>
        <p:spPr/>
        <p:txBody>
          <a:bodyPr/>
          <a:lstStyle/>
          <a:p>
            <a:pPr rtl="0"/>
            <a:fld id="{9EC71654-96A5-4280-94F3-931C61A9F92C}" type="slidenum">
              <a:rPr lang="es-ES" noProof="0" smtClean="0"/>
              <a:pPr rtl="0"/>
              <a:t>27</a:t>
            </a:fld>
            <a:endParaRPr lang="es-ES" noProof="0" dirty="0"/>
          </a:p>
        </p:txBody>
      </p:sp>
      <p:pic>
        <p:nvPicPr>
          <p:cNvPr id="7" name="Imagen 6" descr="Interfaz de usuario gráfica, Aplicación&#10;&#10;Descripción generada automáticamente">
            <a:extLst>
              <a:ext uri="{FF2B5EF4-FFF2-40B4-BE49-F238E27FC236}">
                <a16:creationId xmlns:a16="http://schemas.microsoft.com/office/drawing/2014/main" id="{11ACC323-CAF2-4E9F-7515-44244B502C96}"/>
              </a:ext>
            </a:extLst>
          </p:cNvPr>
          <p:cNvPicPr>
            <a:picLocks noChangeAspect="1"/>
          </p:cNvPicPr>
          <p:nvPr/>
        </p:nvPicPr>
        <p:blipFill>
          <a:blip r:embed="rId2"/>
          <a:stretch>
            <a:fillRect/>
          </a:stretch>
        </p:blipFill>
        <p:spPr>
          <a:xfrm>
            <a:off x="619125" y="125015"/>
            <a:ext cx="10572750" cy="6607969"/>
          </a:xfrm>
          <a:prstGeom prst="rect">
            <a:avLst/>
          </a:prstGeom>
        </p:spPr>
      </p:pic>
    </p:spTree>
    <p:extLst>
      <p:ext uri="{BB962C8B-B14F-4D97-AF65-F5344CB8AC3E}">
        <p14:creationId xmlns:p14="http://schemas.microsoft.com/office/powerpoint/2010/main" val="2011134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DB83B62-4A34-30BA-01C4-D2A29B945D2D}"/>
              </a:ext>
            </a:extLst>
          </p:cNvPr>
          <p:cNvSpPr>
            <a:spLocks noGrp="1"/>
          </p:cNvSpPr>
          <p:nvPr>
            <p:ph type="sldNum" sz="quarter" idx="12"/>
          </p:nvPr>
        </p:nvSpPr>
        <p:spPr/>
        <p:txBody>
          <a:bodyPr/>
          <a:lstStyle/>
          <a:p>
            <a:pPr rtl="0"/>
            <a:fld id="{9EC71654-96A5-4280-94F3-931C61A9F92C}" type="slidenum">
              <a:rPr lang="es-ES" noProof="0" smtClean="0"/>
              <a:pPr rtl="0"/>
              <a:t>28</a:t>
            </a:fld>
            <a:endParaRPr lang="es-ES" noProof="0" dirty="0"/>
          </a:p>
        </p:txBody>
      </p:sp>
      <p:pic>
        <p:nvPicPr>
          <p:cNvPr id="7" name="Imagen 6" descr="Cocina con estantes blancos&#10;&#10;Descripción generada automáticamente con confianza media">
            <a:extLst>
              <a:ext uri="{FF2B5EF4-FFF2-40B4-BE49-F238E27FC236}">
                <a16:creationId xmlns:a16="http://schemas.microsoft.com/office/drawing/2014/main" id="{CFAC94D4-BFDD-FFA4-14D4-13978098C801}"/>
              </a:ext>
            </a:extLst>
          </p:cNvPr>
          <p:cNvPicPr>
            <a:picLocks noChangeAspect="1"/>
          </p:cNvPicPr>
          <p:nvPr/>
        </p:nvPicPr>
        <p:blipFill>
          <a:blip r:embed="rId2"/>
          <a:srcRect r="-1664" b="65990"/>
          <a:stretch/>
        </p:blipFill>
        <p:spPr>
          <a:xfrm>
            <a:off x="2438706" y="148056"/>
            <a:ext cx="8070268" cy="6561887"/>
          </a:xfrm>
          <a:prstGeom prst="rect">
            <a:avLst/>
          </a:prstGeom>
        </p:spPr>
      </p:pic>
    </p:spTree>
    <p:extLst>
      <p:ext uri="{BB962C8B-B14F-4D97-AF65-F5344CB8AC3E}">
        <p14:creationId xmlns:p14="http://schemas.microsoft.com/office/powerpoint/2010/main" val="1295558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B54E7E27-7D91-989A-4829-37C7A7C1B6E3}"/>
              </a:ext>
            </a:extLst>
          </p:cNvPr>
          <p:cNvSpPr>
            <a:spLocks noGrp="1"/>
          </p:cNvSpPr>
          <p:nvPr>
            <p:ph type="sldNum" sz="quarter" idx="12"/>
          </p:nvPr>
        </p:nvSpPr>
        <p:spPr/>
        <p:txBody>
          <a:bodyPr/>
          <a:lstStyle/>
          <a:p>
            <a:pPr rtl="0"/>
            <a:fld id="{9EC71654-96A5-4280-94F3-931C61A9F92C}" type="slidenum">
              <a:rPr lang="es-ES" noProof="0" smtClean="0"/>
              <a:pPr rtl="0"/>
              <a:t>29</a:t>
            </a:fld>
            <a:endParaRPr lang="es-ES" noProof="0" dirty="0"/>
          </a:p>
        </p:txBody>
      </p:sp>
      <p:pic>
        <p:nvPicPr>
          <p:cNvPr id="5" name="Imagen 4" descr="Cocina con estantes blancos&#10;&#10;Descripción generada automáticamente con confianza media">
            <a:extLst>
              <a:ext uri="{FF2B5EF4-FFF2-40B4-BE49-F238E27FC236}">
                <a16:creationId xmlns:a16="http://schemas.microsoft.com/office/drawing/2014/main" id="{2E20F78F-C150-74D4-4EA5-FB8E86260590}"/>
              </a:ext>
            </a:extLst>
          </p:cNvPr>
          <p:cNvPicPr>
            <a:picLocks noChangeAspect="1"/>
          </p:cNvPicPr>
          <p:nvPr/>
        </p:nvPicPr>
        <p:blipFill>
          <a:blip r:embed="rId2"/>
          <a:srcRect l="16722" t="65314" r="16666"/>
          <a:stretch/>
        </p:blipFill>
        <p:spPr>
          <a:xfrm>
            <a:off x="6300741" y="214895"/>
            <a:ext cx="5185317" cy="6574578"/>
          </a:xfrm>
          <a:prstGeom prst="rect">
            <a:avLst/>
          </a:prstGeom>
        </p:spPr>
      </p:pic>
      <p:pic>
        <p:nvPicPr>
          <p:cNvPr id="7" name="Imagen 6" descr="Cocina con estantes blancos&#10;&#10;Descripción generada automáticamente con confianza media">
            <a:extLst>
              <a:ext uri="{FF2B5EF4-FFF2-40B4-BE49-F238E27FC236}">
                <a16:creationId xmlns:a16="http://schemas.microsoft.com/office/drawing/2014/main" id="{0B60E2E6-C575-AAAA-C7AB-F5FEDCBB7E5D}"/>
              </a:ext>
            </a:extLst>
          </p:cNvPr>
          <p:cNvPicPr>
            <a:picLocks noChangeAspect="1"/>
          </p:cNvPicPr>
          <p:nvPr/>
        </p:nvPicPr>
        <p:blipFill>
          <a:blip r:embed="rId2"/>
          <a:srcRect l="14258" t="33762" r="16484" b="34427"/>
          <a:stretch/>
        </p:blipFill>
        <p:spPr>
          <a:xfrm>
            <a:off x="533844" y="214894"/>
            <a:ext cx="5889258" cy="6574578"/>
          </a:xfrm>
          <a:prstGeom prst="rect">
            <a:avLst/>
          </a:prstGeom>
        </p:spPr>
      </p:pic>
    </p:spTree>
    <p:extLst>
      <p:ext uri="{BB962C8B-B14F-4D97-AF65-F5344CB8AC3E}">
        <p14:creationId xmlns:p14="http://schemas.microsoft.com/office/powerpoint/2010/main" val="2216287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8B6AFE6-0C29-467D-8369-69EE66D6DC2F}"/>
              </a:ext>
            </a:extLst>
          </p:cNvPr>
          <p:cNvSpPr/>
          <p:nvPr/>
        </p:nvSpPr>
        <p:spPr>
          <a:xfrm>
            <a:off x="704851" y="652653"/>
            <a:ext cx="1434537" cy="764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6">
            <a:extLst>
              <a:ext uri="{FF2B5EF4-FFF2-40B4-BE49-F238E27FC236}">
                <a16:creationId xmlns:a16="http://schemas.microsoft.com/office/drawing/2014/main" id="{D4A1E372-8629-4094-ABB9-91FADC1F6165}"/>
              </a:ext>
            </a:extLst>
          </p:cNvPr>
          <p:cNvSpPr/>
          <p:nvPr/>
        </p:nvSpPr>
        <p:spPr>
          <a:xfrm>
            <a:off x="2266387" y="762404"/>
            <a:ext cx="7182679" cy="940181"/>
          </a:xfrm>
          <a:prstGeom prst="rect">
            <a:avLst/>
          </a:prstGeom>
          <a:solidFill>
            <a:srgbClr val="0D1D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400" dirty="0"/>
          </a:p>
        </p:txBody>
      </p:sp>
      <p:sp>
        <p:nvSpPr>
          <p:cNvPr id="2" name="Título 1">
            <a:extLst>
              <a:ext uri="{FF2B5EF4-FFF2-40B4-BE49-F238E27FC236}">
                <a16:creationId xmlns:a16="http://schemas.microsoft.com/office/drawing/2014/main" id="{6C64C2A7-EC84-4D8C-9CA2-F6AE46F51FB6}"/>
              </a:ext>
            </a:extLst>
          </p:cNvPr>
          <p:cNvSpPr>
            <a:spLocks noGrp="1"/>
          </p:cNvSpPr>
          <p:nvPr>
            <p:ph type="title"/>
          </p:nvPr>
        </p:nvSpPr>
        <p:spPr>
          <a:xfrm>
            <a:off x="599926" y="564792"/>
            <a:ext cx="10515600" cy="940181"/>
          </a:xfrm>
        </p:spPr>
        <p:txBody>
          <a:bodyPr rtlCol="0"/>
          <a:lstStyle/>
          <a:p>
            <a:pPr rtl="0"/>
            <a:r>
              <a:rPr lang="es-ES" sz="3600" dirty="0"/>
              <a:t>Descripción del proyecto</a:t>
            </a:r>
          </a:p>
        </p:txBody>
      </p:sp>
      <p:sp>
        <p:nvSpPr>
          <p:cNvPr id="4" name="Marcador de número de diapositiva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es-ES" smtClean="0"/>
              <a:pPr rtl="0"/>
              <a:t>3</a:t>
            </a:fld>
            <a:endParaRPr lang="es-ES" dirty="0"/>
          </a:p>
        </p:txBody>
      </p:sp>
      <p:sp>
        <p:nvSpPr>
          <p:cNvPr id="12" name="Rectángulo 11">
            <a:extLst>
              <a:ext uri="{FF2B5EF4-FFF2-40B4-BE49-F238E27FC236}">
                <a16:creationId xmlns:a16="http://schemas.microsoft.com/office/drawing/2014/main" id="{AD9E1FF5-4DD8-4676-AB10-759B70379FA0}"/>
              </a:ext>
            </a:extLst>
          </p:cNvPr>
          <p:cNvSpPr/>
          <p:nvPr/>
        </p:nvSpPr>
        <p:spPr>
          <a:xfrm>
            <a:off x="323851" y="6073509"/>
            <a:ext cx="1434537" cy="764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Picture 4" descr="Archivo:Logo DuocUC.svg - Wikipedia, la enciclopedia libre">
            <a:extLst>
              <a:ext uri="{FF2B5EF4-FFF2-40B4-BE49-F238E27FC236}">
                <a16:creationId xmlns:a16="http://schemas.microsoft.com/office/drawing/2014/main" id="{1CC32BFA-856C-4C64-B875-F50984332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790782A-ACF8-C566-D6A5-23C7469BF8C6}"/>
              </a:ext>
            </a:extLst>
          </p:cNvPr>
          <p:cNvSpPr txBox="1"/>
          <p:nvPr/>
        </p:nvSpPr>
        <p:spPr>
          <a:xfrm>
            <a:off x="1041119" y="2139007"/>
            <a:ext cx="10352985" cy="1569660"/>
          </a:xfrm>
          <a:prstGeom prst="rect">
            <a:avLst/>
          </a:prstGeom>
          <a:noFill/>
        </p:spPr>
        <p:txBody>
          <a:bodyPr wrap="square" rtlCol="0">
            <a:spAutoFit/>
          </a:bodyPr>
          <a:lstStyle/>
          <a:p>
            <a:r>
              <a:rPr lang="es-MX" sz="2400" dirty="0">
                <a:solidFill>
                  <a:schemeClr val="bg1"/>
                </a:solidFill>
              </a:rPr>
              <a:t>El Proyecto APT que presentamos el día de hoy consiste en desarrollar un foro web para la comunidad geo centro, con funcionalidades adicionales como un apartado de venta de artículos, un sistema para la disponibilidad de estacionamientos actualizada cada 30 minutos mediante sensores.</a:t>
            </a:r>
            <a:endParaRPr lang="es-CL" sz="2400" dirty="0">
              <a:solidFill>
                <a:schemeClr val="bg1"/>
              </a:solidFill>
            </a:endParaRPr>
          </a:p>
        </p:txBody>
      </p:sp>
    </p:spTree>
    <p:extLst>
      <p:ext uri="{BB962C8B-B14F-4D97-AF65-F5344CB8AC3E}">
        <p14:creationId xmlns:p14="http://schemas.microsoft.com/office/powerpoint/2010/main" val="31875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6292B65-DB1A-9C35-736A-B6EF0D61604F}"/>
              </a:ext>
            </a:extLst>
          </p:cNvPr>
          <p:cNvSpPr>
            <a:spLocks noGrp="1"/>
          </p:cNvSpPr>
          <p:nvPr>
            <p:ph type="sldNum" sz="quarter" idx="12"/>
          </p:nvPr>
        </p:nvSpPr>
        <p:spPr/>
        <p:txBody>
          <a:bodyPr/>
          <a:lstStyle/>
          <a:p>
            <a:pPr rtl="0"/>
            <a:fld id="{9EC71654-96A5-4280-94F3-931C61A9F92C}" type="slidenum">
              <a:rPr lang="es-ES" noProof="0" smtClean="0"/>
              <a:pPr rtl="0"/>
              <a:t>30</a:t>
            </a:fld>
            <a:endParaRPr lang="es-ES" noProof="0" dirty="0"/>
          </a:p>
        </p:txBody>
      </p:sp>
      <p:pic>
        <p:nvPicPr>
          <p:cNvPr id="5" name="Imagen 4" descr="Interfaz de usuario gráfica, Tabla&#10;&#10;Descripción generada automáticamente">
            <a:extLst>
              <a:ext uri="{FF2B5EF4-FFF2-40B4-BE49-F238E27FC236}">
                <a16:creationId xmlns:a16="http://schemas.microsoft.com/office/drawing/2014/main" id="{9247ACE8-5AC2-71FC-8D73-45403D853ED2}"/>
              </a:ext>
            </a:extLst>
          </p:cNvPr>
          <p:cNvPicPr>
            <a:picLocks noChangeAspect="1"/>
          </p:cNvPicPr>
          <p:nvPr/>
        </p:nvPicPr>
        <p:blipFill>
          <a:blip r:embed="rId2"/>
          <a:stretch>
            <a:fillRect/>
          </a:stretch>
        </p:blipFill>
        <p:spPr>
          <a:xfrm>
            <a:off x="2377807" y="0"/>
            <a:ext cx="7436386" cy="6858000"/>
          </a:xfrm>
          <a:prstGeom prst="rect">
            <a:avLst/>
          </a:prstGeom>
        </p:spPr>
      </p:pic>
    </p:spTree>
    <p:extLst>
      <p:ext uri="{BB962C8B-B14F-4D97-AF65-F5344CB8AC3E}">
        <p14:creationId xmlns:p14="http://schemas.microsoft.com/office/powerpoint/2010/main" val="419763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1B42BA-013C-A988-60F1-CB50C1D785FD}"/>
              </a:ext>
            </a:extLst>
          </p:cNvPr>
          <p:cNvSpPr>
            <a:spLocks noGrp="1"/>
          </p:cNvSpPr>
          <p:nvPr>
            <p:ph type="sldNum" sz="quarter" idx="12"/>
          </p:nvPr>
        </p:nvSpPr>
        <p:spPr/>
        <p:txBody>
          <a:bodyPr/>
          <a:lstStyle/>
          <a:p>
            <a:pPr rtl="0"/>
            <a:fld id="{9EC71654-96A5-4280-94F3-931C61A9F92C}" type="slidenum">
              <a:rPr lang="es-ES" noProof="0" smtClean="0"/>
              <a:pPr rtl="0"/>
              <a:t>31</a:t>
            </a:fld>
            <a:endParaRPr lang="es-ES" noProof="0" dirty="0"/>
          </a:p>
        </p:txBody>
      </p:sp>
      <p:pic>
        <p:nvPicPr>
          <p:cNvPr id="5" name="Imagen 4" descr="Gráfico, Gráfico de barras&#10;&#10;Descripción generada automáticamente">
            <a:extLst>
              <a:ext uri="{FF2B5EF4-FFF2-40B4-BE49-F238E27FC236}">
                <a16:creationId xmlns:a16="http://schemas.microsoft.com/office/drawing/2014/main" id="{EE8C04D4-9224-6E03-DB10-B9E18FFF5C22}"/>
              </a:ext>
            </a:extLst>
          </p:cNvPr>
          <p:cNvPicPr>
            <a:picLocks noChangeAspect="1"/>
          </p:cNvPicPr>
          <p:nvPr/>
        </p:nvPicPr>
        <p:blipFill>
          <a:blip r:embed="rId2"/>
          <a:stretch>
            <a:fillRect/>
          </a:stretch>
        </p:blipFill>
        <p:spPr>
          <a:xfrm>
            <a:off x="685356" y="0"/>
            <a:ext cx="10972800" cy="6858000"/>
          </a:xfrm>
          <a:prstGeom prst="rect">
            <a:avLst/>
          </a:prstGeom>
        </p:spPr>
      </p:pic>
    </p:spTree>
    <p:extLst>
      <p:ext uri="{BB962C8B-B14F-4D97-AF65-F5344CB8AC3E}">
        <p14:creationId xmlns:p14="http://schemas.microsoft.com/office/powerpoint/2010/main" val="2501560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9" descr="paisaje urbano">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ítulo 5">
            <a:extLst>
              <a:ext uri="{FF2B5EF4-FFF2-40B4-BE49-F238E27FC236}">
                <a16:creationId xmlns:a16="http://schemas.microsoft.com/office/drawing/2014/main" id="{95D612B9-68B9-4C9F-98FE-CEE07DB1F00D}"/>
              </a:ext>
            </a:extLst>
          </p:cNvPr>
          <p:cNvSpPr>
            <a:spLocks noGrp="1"/>
          </p:cNvSpPr>
          <p:nvPr>
            <p:ph type="title"/>
          </p:nvPr>
        </p:nvSpPr>
        <p:spPr/>
        <p:txBody>
          <a:bodyPr rtlCol="0"/>
          <a:lstStyle/>
          <a:p>
            <a:pPr rtl="0"/>
            <a:r>
              <a:rPr lang="es-ES" dirty="0"/>
              <a:t>Gracias</a:t>
            </a:r>
          </a:p>
        </p:txBody>
      </p:sp>
      <p:sp>
        <p:nvSpPr>
          <p:cNvPr id="8" name="Rectángulo 7">
            <a:extLst>
              <a:ext uri="{FF2B5EF4-FFF2-40B4-BE49-F238E27FC236}">
                <a16:creationId xmlns:a16="http://schemas.microsoft.com/office/drawing/2014/main" id="{79B4A754-81F5-4172-AD03-DA0CCE29C6BF}"/>
              </a:ext>
            </a:extLst>
          </p:cNvPr>
          <p:cNvSpPr/>
          <p:nvPr/>
        </p:nvSpPr>
        <p:spPr>
          <a:xfrm>
            <a:off x="9848851" y="346315"/>
            <a:ext cx="2000249" cy="764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0" name="Picture 4" descr="Archivo:Logo DuocUC.svg - Wikipedia, la enciclopedia libre">
            <a:extLst>
              <a:ext uri="{FF2B5EF4-FFF2-40B4-BE49-F238E27FC236}">
                <a16:creationId xmlns:a16="http://schemas.microsoft.com/office/drawing/2014/main" id="{EC305D86-5FBC-4A52-A515-ACB996FF5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1650" y="346315"/>
            <a:ext cx="2457450" cy="642937"/>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3C5FE73B-9F05-4B4D-8DC5-2C6FC2537F7C}"/>
              </a:ext>
            </a:extLst>
          </p:cNvPr>
          <p:cNvSpPr/>
          <p:nvPr/>
        </p:nvSpPr>
        <p:spPr>
          <a:xfrm>
            <a:off x="6305550" y="4391025"/>
            <a:ext cx="1104900" cy="1104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12477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2A9C73-06ED-419B-81B5-491CBFC22330}"/>
              </a:ext>
            </a:extLst>
          </p:cNvPr>
          <p:cNvSpPr>
            <a:spLocks noGrp="1"/>
          </p:cNvSpPr>
          <p:nvPr>
            <p:ph idx="1"/>
          </p:nvPr>
        </p:nvSpPr>
        <p:spPr>
          <a:xfrm>
            <a:off x="565663" y="1654175"/>
            <a:ext cx="4170362" cy="4058253"/>
          </a:xfrm>
        </p:spPr>
        <p:txBody>
          <a:bodyPr rtlCol="0"/>
          <a:lstStyle/>
          <a:p>
            <a:r>
              <a:rPr lang="es-ES" sz="1800" dirty="0"/>
              <a:t>Diseño de interfaces de usuario efectivas.</a:t>
            </a:r>
          </a:p>
          <a:p>
            <a:r>
              <a:rPr lang="es-ES" sz="1800" dirty="0"/>
              <a:t>Desarrollo de aplicaciones web interactivas.</a:t>
            </a:r>
          </a:p>
          <a:p>
            <a:r>
              <a:rPr lang="es-ES" sz="1800" dirty="0"/>
              <a:t>Implementación y gestión de bases de datos.</a:t>
            </a:r>
          </a:p>
          <a:p>
            <a:r>
              <a:rPr lang="es-ES" sz="1800" dirty="0"/>
              <a:t>Integración de sistemas de hardware con software mediante IoT.</a:t>
            </a:r>
          </a:p>
          <a:p>
            <a:r>
              <a:rPr lang="es-ES" sz="1800" dirty="0"/>
              <a:t>Calidad de software.</a:t>
            </a:r>
          </a:p>
          <a:p>
            <a:r>
              <a:rPr lang="es-ES" sz="1800" dirty="0"/>
              <a:t>Seguridad de sistemas.</a:t>
            </a:r>
          </a:p>
          <a:p>
            <a:r>
              <a:rPr lang="es-ES" sz="1800" dirty="0"/>
              <a:t>Gestión de proyectos informáticos.</a:t>
            </a:r>
          </a:p>
          <a:p>
            <a:r>
              <a:rPr lang="pt-BR" sz="1800" dirty="0" err="1"/>
              <a:t>Análisis</a:t>
            </a:r>
            <a:r>
              <a:rPr lang="pt-BR" sz="1800" dirty="0"/>
              <a:t> de requisitos.</a:t>
            </a:r>
          </a:p>
          <a:p>
            <a:r>
              <a:rPr lang="pt-BR" sz="1800" dirty="0" err="1"/>
              <a:t>Modelamiento</a:t>
            </a:r>
            <a:r>
              <a:rPr lang="pt-BR" sz="1800" dirty="0"/>
              <a:t> de </a:t>
            </a:r>
            <a:r>
              <a:rPr lang="pt-BR" sz="1800" dirty="0" err="1"/>
              <a:t>arquitectura</a:t>
            </a:r>
            <a:r>
              <a:rPr lang="pt-BR" sz="1800" dirty="0"/>
              <a:t>.</a:t>
            </a:r>
          </a:p>
          <a:p>
            <a:pPr marL="0" indent="0" rtl="0">
              <a:buNone/>
            </a:pPr>
            <a:endParaRPr lang="es-ES" sz="1800" dirty="0"/>
          </a:p>
        </p:txBody>
      </p:sp>
      <p:sp>
        <p:nvSpPr>
          <p:cNvPr id="4" name="Marcador de número de diapositiva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es-ES" smtClean="0"/>
              <a:pPr rtl="0"/>
              <a:t>4</a:t>
            </a:fld>
            <a:endParaRPr lang="es-ES" dirty="0"/>
          </a:p>
        </p:txBody>
      </p:sp>
      <p:pic>
        <p:nvPicPr>
          <p:cNvPr id="7" name="Marcador de posición de imagen 6" descr="rascacielo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ítulo 1">
            <a:extLst>
              <a:ext uri="{FF2B5EF4-FFF2-40B4-BE49-F238E27FC236}">
                <a16:creationId xmlns:a16="http://schemas.microsoft.com/office/drawing/2014/main" id="{E2C50832-0B36-43C5-98EC-4CD165D78718}"/>
              </a:ext>
            </a:extLst>
          </p:cNvPr>
          <p:cNvSpPr>
            <a:spLocks noGrp="1"/>
          </p:cNvSpPr>
          <p:nvPr>
            <p:ph type="title"/>
          </p:nvPr>
        </p:nvSpPr>
        <p:spPr>
          <a:xfrm>
            <a:off x="515938" y="913797"/>
            <a:ext cx="4937211" cy="568928"/>
          </a:xfrm>
        </p:spPr>
        <p:txBody>
          <a:bodyPr rtlCol="0"/>
          <a:lstStyle/>
          <a:p>
            <a:pPr rtl="0"/>
            <a:r>
              <a:rPr lang="es-ES" dirty="0"/>
              <a:t>Relación proyecto y competencias</a:t>
            </a:r>
            <a:br>
              <a:rPr lang="es-ES" dirty="0"/>
            </a:br>
            <a:endParaRPr lang="es-ES" dirty="0"/>
          </a:p>
        </p:txBody>
      </p:sp>
      <p:sp>
        <p:nvSpPr>
          <p:cNvPr id="8" name="Rectángulo 7">
            <a:extLst>
              <a:ext uri="{FF2B5EF4-FFF2-40B4-BE49-F238E27FC236}">
                <a16:creationId xmlns:a16="http://schemas.microsoft.com/office/drawing/2014/main" id="{1505064B-F46F-47D0-A7A2-814F60CDC28C}"/>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9" name="Picture 4" descr="Archivo:Logo DuocUC.svg - Wikipedia, la enciclopedia libre">
            <a:extLst>
              <a:ext uri="{FF2B5EF4-FFF2-40B4-BE49-F238E27FC236}">
                <a16:creationId xmlns:a16="http://schemas.microsoft.com/office/drawing/2014/main" id="{85CDFB18-AA92-4B31-8066-6CF0CEF1E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A9A18-93E0-4615-B7AA-B8C8FBB14464}"/>
              </a:ext>
            </a:extLst>
          </p:cNvPr>
          <p:cNvSpPr>
            <a:spLocks noGrp="1"/>
          </p:cNvSpPr>
          <p:nvPr>
            <p:ph type="title"/>
          </p:nvPr>
        </p:nvSpPr>
        <p:spPr>
          <a:xfrm>
            <a:off x="518001" y="506412"/>
            <a:ext cx="4937211" cy="1325563"/>
          </a:xfrm>
        </p:spPr>
        <p:txBody>
          <a:bodyPr rtlCol="0"/>
          <a:lstStyle/>
          <a:p>
            <a:pPr rtl="0"/>
            <a:r>
              <a:rPr lang="es-ES" sz="4000" dirty="0"/>
              <a:t>Factibilidad del proyecto</a:t>
            </a:r>
            <a:br>
              <a:rPr lang="es-ES" dirty="0"/>
            </a:br>
            <a:endParaRPr lang="es-ES" dirty="0"/>
          </a:p>
        </p:txBody>
      </p:sp>
      <p:sp>
        <p:nvSpPr>
          <p:cNvPr id="3" name="Marcador de contenido 2">
            <a:extLst>
              <a:ext uri="{FF2B5EF4-FFF2-40B4-BE49-F238E27FC236}">
                <a16:creationId xmlns:a16="http://schemas.microsoft.com/office/drawing/2014/main" id="{B91B32C0-5E61-447F-9557-57AF415D6FE9}"/>
              </a:ext>
            </a:extLst>
          </p:cNvPr>
          <p:cNvSpPr>
            <a:spLocks noGrp="1"/>
          </p:cNvSpPr>
          <p:nvPr>
            <p:ph idx="1"/>
          </p:nvPr>
        </p:nvSpPr>
        <p:spPr>
          <a:xfrm>
            <a:off x="431620" y="2219505"/>
            <a:ext cx="4151027" cy="4236234"/>
          </a:xfrm>
        </p:spPr>
        <p:txBody>
          <a:bodyPr rtlCol="0"/>
          <a:lstStyle/>
          <a:p>
            <a:r>
              <a:rPr lang="es-ES" sz="3600" dirty="0"/>
              <a:t>Duración</a:t>
            </a:r>
          </a:p>
          <a:p>
            <a:r>
              <a:rPr lang="es-ES" sz="3600" dirty="0"/>
              <a:t>Factores externos</a:t>
            </a:r>
          </a:p>
          <a:p>
            <a:r>
              <a:rPr lang="es-ES" sz="3600" dirty="0"/>
              <a:t>Factores internos</a:t>
            </a:r>
          </a:p>
          <a:p>
            <a:r>
              <a:rPr lang="es-ES" sz="3600" dirty="0"/>
              <a:t>Herramientas</a:t>
            </a:r>
          </a:p>
        </p:txBody>
      </p:sp>
      <p:sp>
        <p:nvSpPr>
          <p:cNvPr id="4" name="Marcador de número de diapositiva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es-ES" smtClean="0"/>
              <a:pPr rtl="0"/>
              <a:t>5</a:t>
            </a:fld>
            <a:endParaRPr lang="es-ES" dirty="0"/>
          </a:p>
        </p:txBody>
      </p:sp>
      <p:pic>
        <p:nvPicPr>
          <p:cNvPr id="7" name="Marcador de posición de imagen 6" descr="rascacielo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Rectángulo 5">
            <a:extLst>
              <a:ext uri="{FF2B5EF4-FFF2-40B4-BE49-F238E27FC236}">
                <a16:creationId xmlns:a16="http://schemas.microsoft.com/office/drawing/2014/main" id="{94DB5E5B-143C-4DBA-8697-AA8869040E3C}"/>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Picture 4" descr="Archivo:Logo DuocUC.svg - Wikipedia, la enciclopedia libre">
            <a:extLst>
              <a:ext uri="{FF2B5EF4-FFF2-40B4-BE49-F238E27FC236}">
                <a16:creationId xmlns:a16="http://schemas.microsoft.com/office/drawing/2014/main" id="{A6314A7E-2602-4447-A78E-7B0624EA9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73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rtlCol="0"/>
          <a:lstStyle/>
          <a:p>
            <a:pPr rtl="0"/>
            <a:r>
              <a:rPr lang="es-ES" dirty="0"/>
              <a:t>9</a:t>
            </a:r>
          </a:p>
        </p:txBody>
      </p:sp>
      <p:sp>
        <p:nvSpPr>
          <p:cNvPr id="5" name="Rectángulo 4">
            <a:extLst>
              <a:ext uri="{FF2B5EF4-FFF2-40B4-BE49-F238E27FC236}">
                <a16:creationId xmlns:a16="http://schemas.microsoft.com/office/drawing/2014/main" id="{4D4F5DB9-2BDF-43DD-BA12-98B3C2128AFB}"/>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Picture 4" descr="Archivo:Logo DuocUC.svg - Wikipedia, la enciclopedia libre">
            <a:extLst>
              <a:ext uri="{FF2B5EF4-FFF2-40B4-BE49-F238E27FC236}">
                <a16:creationId xmlns:a16="http://schemas.microsoft.com/office/drawing/2014/main" id="{4C1B1E3D-1321-44E4-91AB-0D4B6D1BD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48B8B9F-38BC-7C35-ACF6-9F743E0FED0B}"/>
              </a:ext>
            </a:extLst>
          </p:cNvPr>
          <p:cNvSpPr txBox="1"/>
          <p:nvPr/>
        </p:nvSpPr>
        <p:spPr>
          <a:xfrm>
            <a:off x="411213" y="779646"/>
            <a:ext cx="8793480" cy="4031873"/>
          </a:xfrm>
          <a:prstGeom prst="rect">
            <a:avLst/>
          </a:prstGeom>
          <a:noFill/>
        </p:spPr>
        <p:txBody>
          <a:bodyPr wrap="square">
            <a:spAutoFit/>
          </a:bodyPr>
          <a:lstStyle/>
          <a:p>
            <a:r>
              <a:rPr lang="es-MX" sz="3200" b="1" dirty="0"/>
              <a:t>Duración:</a:t>
            </a:r>
          </a:p>
          <a:p>
            <a:r>
              <a:rPr lang="es-MX" sz="2800" b="1" dirty="0"/>
              <a:t> 18 semanas</a:t>
            </a:r>
            <a:r>
              <a:rPr lang="es-MX" sz="2800" dirty="0"/>
              <a:t>: El proyecto se ha planificado para ser   desarrollado a lo largo de un periodo de 18 semanas. Este tiempo es suficiente para completar las diferentes etapas del proyecto, desde la planificación y diseño hasta la implementación, pruebas y despliegue final. El uso de metodologías ágiles permitirá dividir las tareas en </a:t>
            </a:r>
            <a:r>
              <a:rPr lang="es-MX" sz="2800" dirty="0" err="1"/>
              <a:t>sprints</a:t>
            </a:r>
            <a:r>
              <a:rPr lang="es-MX" sz="2800" dirty="0"/>
              <a:t> manejables, asegurando un progreso constante y controlado.</a:t>
            </a:r>
          </a:p>
        </p:txBody>
      </p:sp>
    </p:spTree>
    <p:extLst>
      <p:ext uri="{BB962C8B-B14F-4D97-AF65-F5344CB8AC3E}">
        <p14:creationId xmlns:p14="http://schemas.microsoft.com/office/powerpoint/2010/main" val="1428629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rtlCol="0"/>
          <a:lstStyle/>
          <a:p>
            <a:pPr rtl="0"/>
            <a:r>
              <a:rPr lang="es-ES" dirty="0"/>
              <a:t>9</a:t>
            </a:r>
          </a:p>
        </p:txBody>
      </p:sp>
      <p:sp>
        <p:nvSpPr>
          <p:cNvPr id="5" name="Rectángulo 4">
            <a:extLst>
              <a:ext uri="{FF2B5EF4-FFF2-40B4-BE49-F238E27FC236}">
                <a16:creationId xmlns:a16="http://schemas.microsoft.com/office/drawing/2014/main" id="{4D4F5DB9-2BDF-43DD-BA12-98B3C2128AFB}"/>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Picture 4" descr="Archivo:Logo DuocUC.svg - Wikipedia, la enciclopedia libre">
            <a:extLst>
              <a:ext uri="{FF2B5EF4-FFF2-40B4-BE49-F238E27FC236}">
                <a16:creationId xmlns:a16="http://schemas.microsoft.com/office/drawing/2014/main" id="{4C1B1E3D-1321-44E4-91AB-0D4B6D1BD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ED32B6C-C33E-6C94-4B7C-8DC09AA1ECB3}"/>
              </a:ext>
            </a:extLst>
          </p:cNvPr>
          <p:cNvSpPr txBox="1"/>
          <p:nvPr/>
        </p:nvSpPr>
        <p:spPr>
          <a:xfrm>
            <a:off x="436880" y="497788"/>
            <a:ext cx="8966200" cy="5016758"/>
          </a:xfrm>
          <a:prstGeom prst="rect">
            <a:avLst/>
          </a:prstGeom>
          <a:noFill/>
        </p:spPr>
        <p:txBody>
          <a:bodyPr wrap="square">
            <a:spAutoFit/>
          </a:bodyPr>
          <a:lstStyle/>
          <a:p>
            <a:pPr algn="just"/>
            <a:r>
              <a:rPr lang="es-MX" sz="3200" b="1" dirty="0"/>
              <a:t>Factores Externos:</a:t>
            </a:r>
          </a:p>
          <a:p>
            <a:pPr algn="just"/>
            <a:r>
              <a:rPr lang="es-MX" sz="2400" b="1" dirty="0"/>
              <a:t>Acceso a hardware y sensores</a:t>
            </a:r>
            <a:r>
              <a:rPr lang="es-MX" sz="2400" dirty="0"/>
              <a:t>: Dependencia de la disponibilidad y acceso a los sensores (ESP32) para la gestión de estacionamientos. Cualquier retraso en la obtención de estos dispositivos podría impactar en la implementación de esta funcionalidad.</a:t>
            </a:r>
          </a:p>
          <a:p>
            <a:pPr algn="just"/>
            <a:r>
              <a:rPr lang="es-MX" sz="2400" b="1" dirty="0"/>
              <a:t>Conexión a Internet</a:t>
            </a:r>
            <a:r>
              <a:rPr lang="es-MX" sz="2400" dirty="0"/>
              <a:t>: La disponibilidad de una conexión estable a Internet es crucial para el desarrollo, pruebas y despliegue en la plataforma PaaS. Problemas con la conexión podrían ralentizar el progreso.</a:t>
            </a:r>
          </a:p>
          <a:p>
            <a:pPr algn="just"/>
            <a:r>
              <a:rPr lang="es-MX" sz="2400" b="1" dirty="0"/>
              <a:t>Soporte de la plataforma PaaS</a:t>
            </a:r>
            <a:r>
              <a:rPr lang="es-MX" sz="2400" dirty="0"/>
              <a:t>: Dependencia del soporte y la estabilidad del PaaS seleccionado para el alojamiento del proyecto. Cualquier problema con la plataforma podría afectar el tiempo de entrega.</a:t>
            </a:r>
          </a:p>
        </p:txBody>
      </p:sp>
    </p:spTree>
    <p:extLst>
      <p:ext uri="{BB962C8B-B14F-4D97-AF65-F5344CB8AC3E}">
        <p14:creationId xmlns:p14="http://schemas.microsoft.com/office/powerpoint/2010/main" val="2082540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rtlCol="0"/>
          <a:lstStyle/>
          <a:p>
            <a:pPr rtl="0"/>
            <a:r>
              <a:rPr lang="es-ES" dirty="0"/>
              <a:t>9</a:t>
            </a:r>
          </a:p>
        </p:txBody>
      </p:sp>
      <p:sp>
        <p:nvSpPr>
          <p:cNvPr id="5" name="Rectángulo 4">
            <a:extLst>
              <a:ext uri="{FF2B5EF4-FFF2-40B4-BE49-F238E27FC236}">
                <a16:creationId xmlns:a16="http://schemas.microsoft.com/office/drawing/2014/main" id="{4D4F5DB9-2BDF-43DD-BA12-98B3C2128AFB}"/>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Picture 4" descr="Archivo:Logo DuocUC.svg - Wikipedia, la enciclopedia libre">
            <a:extLst>
              <a:ext uri="{FF2B5EF4-FFF2-40B4-BE49-F238E27FC236}">
                <a16:creationId xmlns:a16="http://schemas.microsoft.com/office/drawing/2014/main" id="{4C1B1E3D-1321-44E4-91AB-0D4B6D1BD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999FBD3-596F-7A7C-1615-F841BD334E51}"/>
              </a:ext>
            </a:extLst>
          </p:cNvPr>
          <p:cNvSpPr txBox="1"/>
          <p:nvPr/>
        </p:nvSpPr>
        <p:spPr>
          <a:xfrm>
            <a:off x="324766" y="605505"/>
            <a:ext cx="11186160" cy="4278094"/>
          </a:xfrm>
          <a:prstGeom prst="rect">
            <a:avLst/>
          </a:prstGeom>
          <a:noFill/>
        </p:spPr>
        <p:txBody>
          <a:bodyPr wrap="square">
            <a:spAutoFit/>
          </a:bodyPr>
          <a:lstStyle/>
          <a:p>
            <a:r>
              <a:rPr lang="es-MX" sz="3200" b="1" dirty="0"/>
              <a:t>Factores Internos:</a:t>
            </a:r>
          </a:p>
          <a:p>
            <a:r>
              <a:rPr lang="es-MX" sz="2400" b="1" dirty="0"/>
              <a:t>Conocimiento del equipo</a:t>
            </a:r>
            <a:r>
              <a:rPr lang="es-MX" sz="2400" dirty="0"/>
              <a:t>: El equipo cuenta con los conocimientos necesarios en tecnologías como </a:t>
            </a:r>
            <a:r>
              <a:rPr lang="es-MX" sz="2400" dirty="0" err="1"/>
              <a:t>React</a:t>
            </a:r>
            <a:r>
              <a:rPr lang="es-MX" sz="2400" dirty="0"/>
              <a:t>, manejo de rutas y configuración de </a:t>
            </a:r>
            <a:r>
              <a:rPr lang="es-MX" sz="2400" dirty="0" err="1"/>
              <a:t>IoT</a:t>
            </a:r>
            <a:r>
              <a:rPr lang="es-MX" sz="2400" dirty="0"/>
              <a:t>. La experiencia previa en estas áreas fortalece la capacidad de cumplir con los objetivos del proyecto dentro del tiempo establecido.</a:t>
            </a:r>
          </a:p>
          <a:p>
            <a:r>
              <a:rPr lang="es-MX" sz="2400" b="1" dirty="0"/>
              <a:t>Colaboración y comunicación</a:t>
            </a:r>
            <a:r>
              <a:rPr lang="es-MX" sz="2400" dirty="0"/>
              <a:t>: La colaboración efectiva dentro del equipo es un factor clave. Utilizando herramientas de gestión de proyectos, como Jira o Trello, se asegura un flujo de trabajo organizado y bien documentado.</a:t>
            </a:r>
          </a:p>
          <a:p>
            <a:r>
              <a:rPr lang="es-MX" sz="2400" b="1" dirty="0"/>
              <a:t>Gestión del tiempo</a:t>
            </a:r>
            <a:r>
              <a:rPr lang="es-MX" sz="2400" dirty="0"/>
              <a:t>: La capacidad del equipo para administrar su tiempo y cumplir con las tareas asignadas es fundamental para el éxito del proyecto. El uso de metodologías ágiles facilita la planificación y ejecución del proyecto de manera eficiente.</a:t>
            </a:r>
          </a:p>
        </p:txBody>
      </p:sp>
    </p:spTree>
    <p:extLst>
      <p:ext uri="{BB962C8B-B14F-4D97-AF65-F5344CB8AC3E}">
        <p14:creationId xmlns:p14="http://schemas.microsoft.com/office/powerpoint/2010/main" val="3428456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rtlCol="0"/>
          <a:lstStyle/>
          <a:p>
            <a:pPr rtl="0"/>
            <a:r>
              <a:rPr lang="es-ES" dirty="0"/>
              <a:t>9</a:t>
            </a:r>
          </a:p>
        </p:txBody>
      </p:sp>
      <p:sp>
        <p:nvSpPr>
          <p:cNvPr id="5" name="Rectángulo 4">
            <a:extLst>
              <a:ext uri="{FF2B5EF4-FFF2-40B4-BE49-F238E27FC236}">
                <a16:creationId xmlns:a16="http://schemas.microsoft.com/office/drawing/2014/main" id="{4D4F5DB9-2BDF-43DD-BA12-98B3C2128AFB}"/>
              </a:ext>
            </a:extLst>
          </p:cNvPr>
          <p:cNvSpPr/>
          <p:nvPr/>
        </p:nvSpPr>
        <p:spPr>
          <a:xfrm>
            <a:off x="190500" y="6055689"/>
            <a:ext cx="176212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Picture 4" descr="Archivo:Logo DuocUC.svg - Wikipedia, la enciclopedia libre">
            <a:extLst>
              <a:ext uri="{FF2B5EF4-FFF2-40B4-BE49-F238E27FC236}">
                <a16:creationId xmlns:a16="http://schemas.microsoft.com/office/drawing/2014/main" id="{4C1B1E3D-1321-44E4-91AB-0D4B6D1BD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4" y="5883878"/>
            <a:ext cx="2457450" cy="64293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936B4EB-7E2E-C619-F3FB-BBF045A5E24B}"/>
              </a:ext>
            </a:extLst>
          </p:cNvPr>
          <p:cNvSpPr txBox="1"/>
          <p:nvPr/>
        </p:nvSpPr>
        <p:spPr>
          <a:xfrm>
            <a:off x="320842" y="513347"/>
            <a:ext cx="11042854" cy="4647426"/>
          </a:xfrm>
          <a:prstGeom prst="rect">
            <a:avLst/>
          </a:prstGeom>
          <a:noFill/>
        </p:spPr>
        <p:txBody>
          <a:bodyPr wrap="square">
            <a:spAutoFit/>
          </a:bodyPr>
          <a:lstStyle/>
          <a:p>
            <a:r>
              <a:rPr lang="es-MX" sz="3200" b="1" dirty="0"/>
              <a:t>Herramientas:</a:t>
            </a:r>
          </a:p>
          <a:p>
            <a:r>
              <a:rPr lang="es-MX" sz="2400" b="1" dirty="0" err="1"/>
              <a:t>React</a:t>
            </a:r>
            <a:r>
              <a:rPr lang="es-MX" sz="2400" b="1" dirty="0"/>
              <a:t> y Vite</a:t>
            </a:r>
            <a:r>
              <a:rPr lang="es-MX" sz="2400" dirty="0"/>
              <a:t>: Para el desarrollo del </a:t>
            </a:r>
            <a:r>
              <a:rPr lang="es-MX" sz="2400" dirty="0" err="1"/>
              <a:t>front-end</a:t>
            </a:r>
            <a:r>
              <a:rPr lang="es-MX" sz="2400" dirty="0"/>
              <a:t>, se utilizará </a:t>
            </a:r>
            <a:r>
              <a:rPr lang="es-MX" sz="2400" dirty="0" err="1"/>
              <a:t>React</a:t>
            </a:r>
            <a:r>
              <a:rPr lang="es-MX" sz="2400" dirty="0"/>
              <a:t> junto con Vite para facilitar un entorno de desarrollo rápido y eficiente.</a:t>
            </a:r>
          </a:p>
          <a:p>
            <a:r>
              <a:rPr lang="es-MX" sz="2400" b="1" dirty="0"/>
              <a:t>ESP-Wroom-32</a:t>
            </a:r>
            <a:r>
              <a:rPr lang="es-MX" sz="2400" dirty="0"/>
              <a:t>: Para la gestión de los sensores en el sistema de estacionamientos en tiempo real.</a:t>
            </a:r>
          </a:p>
          <a:p>
            <a:r>
              <a:rPr lang="es-MX" sz="2400" b="1" dirty="0" err="1"/>
              <a:t>Platform</a:t>
            </a:r>
            <a:r>
              <a:rPr lang="es-MX" sz="2400" b="1" dirty="0"/>
              <a:t> as a </a:t>
            </a:r>
            <a:r>
              <a:rPr lang="es-MX" sz="2400" b="1" dirty="0" err="1"/>
              <a:t>Service</a:t>
            </a:r>
            <a:r>
              <a:rPr lang="es-MX" sz="2400" b="1" dirty="0"/>
              <a:t> (PaaS)</a:t>
            </a:r>
            <a:r>
              <a:rPr lang="es-MX" sz="2400" dirty="0"/>
              <a:t>: Para el despliegue de la aplicación web, asegurando un entorno escalable y de fácil mantenimiento.</a:t>
            </a:r>
          </a:p>
          <a:p>
            <a:r>
              <a:rPr lang="es-MX" sz="2400" b="1" dirty="0"/>
              <a:t>GitHub o </a:t>
            </a:r>
            <a:r>
              <a:rPr lang="es-MX" sz="2400" b="1" dirty="0" err="1"/>
              <a:t>GitLab</a:t>
            </a:r>
            <a:r>
              <a:rPr lang="es-MX" sz="2400" dirty="0"/>
              <a:t>: Para el control de versiones y la colaboración en el código fuente.</a:t>
            </a:r>
          </a:p>
          <a:p>
            <a:r>
              <a:rPr lang="es-MX" sz="2400" b="1" dirty="0"/>
              <a:t>Herramientas de gestión de proyectos</a:t>
            </a:r>
            <a:r>
              <a:rPr lang="es-MX" sz="2400" dirty="0"/>
              <a:t>: Jira para el seguimiento de tareas y la organización del equipo.</a:t>
            </a:r>
          </a:p>
          <a:p>
            <a:r>
              <a:rPr lang="es-MX" sz="2400" b="1" dirty="0" err="1"/>
              <a:t>TailwindCSS</a:t>
            </a:r>
            <a:r>
              <a:rPr lang="es-MX" sz="2400" dirty="0"/>
              <a:t>: Para el diseño y estilización de la interfaz de usuario, permitiendo un desarrollo visual rápido y coherente.</a:t>
            </a:r>
          </a:p>
        </p:txBody>
      </p:sp>
    </p:spTree>
    <p:extLst>
      <p:ext uri="{BB962C8B-B14F-4D97-AF65-F5344CB8AC3E}">
        <p14:creationId xmlns:p14="http://schemas.microsoft.com/office/powerpoint/2010/main" val="1513929567"/>
      </p:ext>
    </p:extLst>
  </p:cSld>
  <p:clrMapOvr>
    <a:masterClrMapping/>
  </p:clrMapOvr>
</p:sld>
</file>

<file path=ppt/theme/theme1.xml><?xml version="1.0" encoding="utf-8"?>
<a:theme xmlns:a="http://schemas.openxmlformats.org/drawingml/2006/main" name="Tema de Offic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551_TF34076243" id="{EB188560-FF41-4624-93D5-FDD7E127A2DE}" vid="{F767023B-66A9-4F93-B759-29D4C16B6A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F4E1AF-DB5E-4764-961C-6F82B33E9E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19797F-2510-4681-A59B-FCD8F3733FE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4C31332-3081-4BD9-AD6F-078B4521F3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esferas azules</Template>
  <TotalTime>0</TotalTime>
  <Words>1231</Words>
  <Application>Microsoft Office PowerPoint</Application>
  <PresentationFormat>Panorámica</PresentationFormat>
  <Paragraphs>145</Paragraphs>
  <Slides>32</Slides>
  <Notes>16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32</vt:i4>
      </vt:variant>
    </vt:vector>
  </HeadingPairs>
  <TitlesOfParts>
    <vt:vector size="37" baseType="lpstr">
      <vt:lpstr>Abadi</vt:lpstr>
      <vt:lpstr>Arial</vt:lpstr>
      <vt:lpstr>Calibri</vt:lpstr>
      <vt:lpstr>Corbel</vt:lpstr>
      <vt:lpstr>Tema de Office</vt:lpstr>
      <vt:lpstr>Foro Geo Centro Comunidad</vt:lpstr>
      <vt:lpstr>Equipo de trabajo</vt:lpstr>
      <vt:lpstr>Descripción del proyecto</vt:lpstr>
      <vt:lpstr>Relación proyecto y competencias </vt:lpstr>
      <vt:lpstr>Factibilidad del proyecto </vt:lpstr>
      <vt:lpstr>Presentación de PowerPoint</vt:lpstr>
      <vt:lpstr>Presentación de PowerPoint</vt:lpstr>
      <vt:lpstr>Presentación de PowerPoint</vt:lpstr>
      <vt:lpstr>Presentación de PowerPoint</vt:lpstr>
      <vt:lpstr>Presentación de PowerPoint</vt:lpstr>
      <vt:lpstr>Presentación de PowerPoint</vt:lpstr>
      <vt:lpstr>Evidencias determinadas</vt:lpstr>
      <vt:lpstr>Presentación de PowerPoint</vt:lpstr>
      <vt:lpstr>Caso de uso</vt:lpstr>
      <vt:lpstr>Requerimiento</vt:lpstr>
      <vt:lpstr>Presentación de PowerPoint</vt:lpstr>
      <vt:lpstr>Plan de  trabajo</vt:lpstr>
      <vt:lpstr>Presentación de PowerPoint</vt:lpstr>
      <vt:lpstr>Presentación de PowerPoint</vt:lpstr>
      <vt:lpstr>Evidencias</vt:lpstr>
      <vt:lpstr>Mockup Foro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2024-08-31T10:32:03Z</dcterms:created>
  <dcterms:modified xsi:type="dcterms:W3CDTF">2024-09-03T14:03:47Z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